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80" r:id="rId23"/>
    <p:sldId id="279" r:id="rId2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07"/>
    <p:restoredTop sz="92943"/>
  </p:normalViewPr>
  <p:slideViewPr>
    <p:cSldViewPr>
      <p:cViewPr varScale="1">
        <p:scale>
          <a:sx n="121" d="100"/>
          <a:sy n="121" d="100"/>
        </p:scale>
        <p:origin x="216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88F54C-4124-4AD6-9B26-E60FF6D7890C}" type="doc">
      <dgm:prSet loTypeId="urn:microsoft.com/office/officeart/2005/8/layout/matrix2" loCatId="matrix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6AAD3E44-89D2-4547-BCFB-2D5F8637783B}">
      <dgm:prSet phldrT="[Texto]"/>
      <dgm:spPr/>
      <dgm:t>
        <a:bodyPr/>
        <a:lstStyle/>
        <a:p>
          <a:r>
            <a:rPr lang="es-ES" dirty="0" err="1" smtClean="0"/>
            <a:t>Comprensió</a:t>
          </a:r>
          <a:endParaRPr lang="es-ES" dirty="0"/>
        </a:p>
      </dgm:t>
    </dgm:pt>
    <dgm:pt modelId="{8642585C-FAB0-4762-995D-211AECE2BC1E}" type="parTrans" cxnId="{24B4816A-D34C-4D7B-9930-913FFF8EBC08}">
      <dgm:prSet/>
      <dgm:spPr/>
      <dgm:t>
        <a:bodyPr/>
        <a:lstStyle/>
        <a:p>
          <a:endParaRPr lang="es-ES"/>
        </a:p>
      </dgm:t>
    </dgm:pt>
    <dgm:pt modelId="{C724E071-6BEC-49B0-82D1-B7600E4A0F54}" type="sibTrans" cxnId="{24B4816A-D34C-4D7B-9930-913FFF8EBC08}">
      <dgm:prSet/>
      <dgm:spPr/>
      <dgm:t>
        <a:bodyPr/>
        <a:lstStyle/>
        <a:p>
          <a:endParaRPr lang="es-ES"/>
        </a:p>
      </dgm:t>
    </dgm:pt>
    <dgm:pt modelId="{3E8EDD91-45C5-44BB-9B71-E59D244DC396}">
      <dgm:prSet phldrT="[Texto]"/>
      <dgm:spPr/>
      <dgm:t>
        <a:bodyPr/>
        <a:lstStyle/>
        <a:p>
          <a:r>
            <a:rPr lang="es-ES" dirty="0" err="1" smtClean="0"/>
            <a:t>Intel·ligibilitat</a:t>
          </a:r>
          <a:endParaRPr lang="es-ES" dirty="0"/>
        </a:p>
      </dgm:t>
    </dgm:pt>
    <dgm:pt modelId="{D4FDBC31-1E24-4F43-948F-13E2A7DDAEF3}" type="parTrans" cxnId="{A48A9FC7-9D80-477B-A836-1BD2EAF3A754}">
      <dgm:prSet/>
      <dgm:spPr/>
      <dgm:t>
        <a:bodyPr/>
        <a:lstStyle/>
        <a:p>
          <a:endParaRPr lang="es-ES"/>
        </a:p>
      </dgm:t>
    </dgm:pt>
    <dgm:pt modelId="{BB172F34-1F2C-4E84-9687-197BD04D878C}" type="sibTrans" cxnId="{A48A9FC7-9D80-477B-A836-1BD2EAF3A754}">
      <dgm:prSet/>
      <dgm:spPr/>
      <dgm:t>
        <a:bodyPr/>
        <a:lstStyle/>
        <a:p>
          <a:endParaRPr lang="es-ES"/>
        </a:p>
      </dgm:t>
    </dgm:pt>
    <dgm:pt modelId="{FFD4890B-BDC1-4B83-8ABB-66F7B86B5113}">
      <dgm:prSet phldrT="[Texto]"/>
      <dgm:spPr/>
      <dgm:t>
        <a:bodyPr/>
        <a:lstStyle/>
        <a:p>
          <a:r>
            <a:rPr lang="es-ES" dirty="0" err="1" smtClean="0"/>
            <a:t>Acord</a:t>
          </a:r>
          <a:endParaRPr lang="es-ES" dirty="0"/>
        </a:p>
      </dgm:t>
    </dgm:pt>
    <dgm:pt modelId="{FECF5AB4-2407-4C41-B2AE-AEC9BB2E7EF3}" type="parTrans" cxnId="{3014513F-99BF-4113-B7E5-C4E01978F901}">
      <dgm:prSet/>
      <dgm:spPr/>
      <dgm:t>
        <a:bodyPr/>
        <a:lstStyle/>
        <a:p>
          <a:endParaRPr lang="es-ES"/>
        </a:p>
      </dgm:t>
    </dgm:pt>
    <dgm:pt modelId="{762EEAF0-E333-4853-A21D-A69B85EB52C9}" type="sibTrans" cxnId="{3014513F-99BF-4113-B7E5-C4E01978F901}">
      <dgm:prSet/>
      <dgm:spPr/>
      <dgm:t>
        <a:bodyPr/>
        <a:lstStyle/>
        <a:p>
          <a:endParaRPr lang="es-ES"/>
        </a:p>
      </dgm:t>
    </dgm:pt>
    <dgm:pt modelId="{BA0726B8-2CAF-4D21-88BC-5520DB73BBAF}">
      <dgm:prSet phldrT="[Texto]"/>
      <dgm:spPr/>
      <dgm:t>
        <a:bodyPr/>
        <a:lstStyle/>
        <a:p>
          <a:r>
            <a:rPr lang="es-ES" dirty="0" err="1" smtClean="0"/>
            <a:t>Participació</a:t>
          </a:r>
          <a:endParaRPr lang="es-ES" dirty="0"/>
        </a:p>
      </dgm:t>
    </dgm:pt>
    <dgm:pt modelId="{46BE274E-672E-4B77-8732-1D34B8301D79}" type="parTrans" cxnId="{86D80E79-87DC-4520-9075-49EACF457F46}">
      <dgm:prSet/>
      <dgm:spPr/>
      <dgm:t>
        <a:bodyPr/>
        <a:lstStyle/>
        <a:p>
          <a:endParaRPr lang="es-ES"/>
        </a:p>
      </dgm:t>
    </dgm:pt>
    <dgm:pt modelId="{9DC808F6-64D5-4ED7-82F2-50B61E11EB3D}" type="sibTrans" cxnId="{86D80E79-87DC-4520-9075-49EACF457F46}">
      <dgm:prSet/>
      <dgm:spPr/>
      <dgm:t>
        <a:bodyPr/>
        <a:lstStyle/>
        <a:p>
          <a:endParaRPr lang="es-ES"/>
        </a:p>
      </dgm:t>
    </dgm:pt>
    <dgm:pt modelId="{8E759558-2135-420D-812D-06A00BA28085}" type="pres">
      <dgm:prSet presAssocID="{4A88F54C-4124-4AD6-9B26-E60FF6D7890C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4E4C61D-2FB2-4117-9E1A-AAB6A18E90D5}" type="pres">
      <dgm:prSet presAssocID="{4A88F54C-4124-4AD6-9B26-E60FF6D7890C}" presName="axisShape" presStyleLbl="bgShp" presStyleIdx="0" presStyleCnt="1"/>
      <dgm:spPr/>
    </dgm:pt>
    <dgm:pt modelId="{C46BEC34-E98B-4874-A90D-641AE059ADF9}" type="pres">
      <dgm:prSet presAssocID="{4A88F54C-4124-4AD6-9B26-E60FF6D7890C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AAEA834-E7FB-4E59-A60E-FB08169128BA}" type="pres">
      <dgm:prSet presAssocID="{4A88F54C-4124-4AD6-9B26-E60FF6D7890C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4FE2F60-86BE-45BD-B4D3-204FCBF5FBA6}" type="pres">
      <dgm:prSet presAssocID="{4A88F54C-4124-4AD6-9B26-E60FF6D7890C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F94CFD6-0FB0-4864-BF10-D9ACC8D08D38}" type="pres">
      <dgm:prSet presAssocID="{4A88F54C-4124-4AD6-9B26-E60FF6D7890C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10189AB-2CBD-48D1-8F25-E1A243E778D8}" type="presOf" srcId="{4A88F54C-4124-4AD6-9B26-E60FF6D7890C}" destId="{8E759558-2135-420D-812D-06A00BA28085}" srcOrd="0" destOrd="0" presId="urn:microsoft.com/office/officeart/2005/8/layout/matrix2"/>
    <dgm:cxn modelId="{5D2413CE-82EE-419C-A96F-CA20F6EFB681}" type="presOf" srcId="{3E8EDD91-45C5-44BB-9B71-E59D244DC396}" destId="{4AAEA834-E7FB-4E59-A60E-FB08169128BA}" srcOrd="0" destOrd="0" presId="urn:microsoft.com/office/officeart/2005/8/layout/matrix2"/>
    <dgm:cxn modelId="{86D80E79-87DC-4520-9075-49EACF457F46}" srcId="{4A88F54C-4124-4AD6-9B26-E60FF6D7890C}" destId="{BA0726B8-2CAF-4D21-88BC-5520DB73BBAF}" srcOrd="3" destOrd="0" parTransId="{46BE274E-672E-4B77-8732-1D34B8301D79}" sibTransId="{9DC808F6-64D5-4ED7-82F2-50B61E11EB3D}"/>
    <dgm:cxn modelId="{6D717077-ACFB-44E4-BED1-46629EE108A8}" type="presOf" srcId="{FFD4890B-BDC1-4B83-8ABB-66F7B86B5113}" destId="{A4FE2F60-86BE-45BD-B4D3-204FCBF5FBA6}" srcOrd="0" destOrd="0" presId="urn:microsoft.com/office/officeart/2005/8/layout/matrix2"/>
    <dgm:cxn modelId="{24B4816A-D34C-4D7B-9930-913FFF8EBC08}" srcId="{4A88F54C-4124-4AD6-9B26-E60FF6D7890C}" destId="{6AAD3E44-89D2-4547-BCFB-2D5F8637783B}" srcOrd="0" destOrd="0" parTransId="{8642585C-FAB0-4762-995D-211AECE2BC1E}" sibTransId="{C724E071-6BEC-49B0-82D1-B7600E4A0F54}"/>
    <dgm:cxn modelId="{A48A9FC7-9D80-477B-A836-1BD2EAF3A754}" srcId="{4A88F54C-4124-4AD6-9B26-E60FF6D7890C}" destId="{3E8EDD91-45C5-44BB-9B71-E59D244DC396}" srcOrd="1" destOrd="0" parTransId="{D4FDBC31-1E24-4F43-948F-13E2A7DDAEF3}" sibTransId="{BB172F34-1F2C-4E84-9687-197BD04D878C}"/>
    <dgm:cxn modelId="{01D8F9BE-0290-464F-9F98-8C320884AB1B}" type="presOf" srcId="{BA0726B8-2CAF-4D21-88BC-5520DB73BBAF}" destId="{AF94CFD6-0FB0-4864-BF10-D9ACC8D08D38}" srcOrd="0" destOrd="0" presId="urn:microsoft.com/office/officeart/2005/8/layout/matrix2"/>
    <dgm:cxn modelId="{3014513F-99BF-4113-B7E5-C4E01978F901}" srcId="{4A88F54C-4124-4AD6-9B26-E60FF6D7890C}" destId="{FFD4890B-BDC1-4B83-8ABB-66F7B86B5113}" srcOrd="2" destOrd="0" parTransId="{FECF5AB4-2407-4C41-B2AE-AEC9BB2E7EF3}" sibTransId="{762EEAF0-E333-4853-A21D-A69B85EB52C9}"/>
    <dgm:cxn modelId="{993895C7-C035-4E02-AB9D-803C9484AF18}" type="presOf" srcId="{6AAD3E44-89D2-4547-BCFB-2D5F8637783B}" destId="{C46BEC34-E98B-4874-A90D-641AE059ADF9}" srcOrd="0" destOrd="0" presId="urn:microsoft.com/office/officeart/2005/8/layout/matrix2"/>
    <dgm:cxn modelId="{A95FEA4D-628D-4DAF-A0CE-88AD4DB2E5C3}" type="presParOf" srcId="{8E759558-2135-420D-812D-06A00BA28085}" destId="{94E4C61D-2FB2-4117-9E1A-AAB6A18E90D5}" srcOrd="0" destOrd="0" presId="urn:microsoft.com/office/officeart/2005/8/layout/matrix2"/>
    <dgm:cxn modelId="{B2602DE2-1A5F-4E7B-898B-CE1DCFCD47E5}" type="presParOf" srcId="{8E759558-2135-420D-812D-06A00BA28085}" destId="{C46BEC34-E98B-4874-A90D-641AE059ADF9}" srcOrd="1" destOrd="0" presId="urn:microsoft.com/office/officeart/2005/8/layout/matrix2"/>
    <dgm:cxn modelId="{C211AA01-B3FC-4580-84D5-83E7835C5F99}" type="presParOf" srcId="{8E759558-2135-420D-812D-06A00BA28085}" destId="{4AAEA834-E7FB-4E59-A60E-FB08169128BA}" srcOrd="2" destOrd="0" presId="urn:microsoft.com/office/officeart/2005/8/layout/matrix2"/>
    <dgm:cxn modelId="{D3E58905-0F59-4739-B104-3B4F4FA541B4}" type="presParOf" srcId="{8E759558-2135-420D-812D-06A00BA28085}" destId="{A4FE2F60-86BE-45BD-B4D3-204FCBF5FBA6}" srcOrd="3" destOrd="0" presId="urn:microsoft.com/office/officeart/2005/8/layout/matrix2"/>
    <dgm:cxn modelId="{3E1F6F91-9102-4767-82AD-BEB42A6A43B5}" type="presParOf" srcId="{8E759558-2135-420D-812D-06A00BA28085}" destId="{AF94CFD6-0FB0-4864-BF10-D9ACC8D08D38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148F2F-E853-4497-A7D0-86AE6823F44A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85030EBE-D9D0-4858-9161-8D41100C31FA}">
      <dgm:prSet phldrT="[Texto]"/>
      <dgm:spPr/>
      <dgm:t>
        <a:bodyPr/>
        <a:lstStyle/>
        <a:p>
          <a:r>
            <a:rPr lang="ca-ES" dirty="0" smtClean="0"/>
            <a:t>Potenciar el rol del CBSR promotor del projecte com a actor rellevant en la promoció de les polítiques socials a la comarca.</a:t>
          </a:r>
          <a:endParaRPr lang="es-ES" dirty="0"/>
        </a:p>
      </dgm:t>
    </dgm:pt>
    <dgm:pt modelId="{79A69979-9FB2-4C52-9B19-A5A63DAD19C8}" type="parTrans" cxnId="{BAD0A477-137C-4E19-980E-71C26504EF50}">
      <dgm:prSet/>
      <dgm:spPr/>
      <dgm:t>
        <a:bodyPr/>
        <a:lstStyle/>
        <a:p>
          <a:endParaRPr lang="es-ES"/>
        </a:p>
      </dgm:t>
    </dgm:pt>
    <dgm:pt modelId="{D636D889-AF32-43DA-B8E8-84A5F6589E6A}" type="sibTrans" cxnId="{BAD0A477-137C-4E19-980E-71C26504EF50}">
      <dgm:prSet/>
      <dgm:spPr/>
      <dgm:t>
        <a:bodyPr/>
        <a:lstStyle/>
        <a:p>
          <a:endParaRPr lang="es-ES"/>
        </a:p>
      </dgm:t>
    </dgm:pt>
    <dgm:pt modelId="{50A254C8-D90E-4E1F-B600-3018ADDA4C19}">
      <dgm:prSet phldrT="[Texto]"/>
      <dgm:spPr/>
      <dgm:t>
        <a:bodyPr/>
        <a:lstStyle/>
        <a:p>
          <a:r>
            <a:rPr lang="ca-ES" b="0" dirty="0" smtClean="0"/>
            <a:t>R</a:t>
          </a:r>
          <a:r>
            <a:rPr lang="ca-ES" dirty="0" smtClean="0"/>
            <a:t>econèixer la impossibilitat d’emprendre accions aïllades i, en conseqüència, la necessitat d’establir mecanismes de col·laboració amb d’altres actors  externs del territori que mantenen relació amb el CBSR.</a:t>
          </a:r>
          <a:endParaRPr lang="es-ES" dirty="0"/>
        </a:p>
      </dgm:t>
    </dgm:pt>
    <dgm:pt modelId="{873CAEBA-22D1-4517-81C5-C529B8246E82}" type="parTrans" cxnId="{0059958F-253D-4999-A64C-6BFB9E4C8837}">
      <dgm:prSet/>
      <dgm:spPr/>
      <dgm:t>
        <a:bodyPr/>
        <a:lstStyle/>
        <a:p>
          <a:endParaRPr lang="es-ES"/>
        </a:p>
      </dgm:t>
    </dgm:pt>
    <dgm:pt modelId="{B2762158-90A3-4D6D-BE57-C1133C24AE3C}" type="sibTrans" cxnId="{0059958F-253D-4999-A64C-6BFB9E4C8837}">
      <dgm:prSet/>
      <dgm:spPr/>
      <dgm:t>
        <a:bodyPr/>
        <a:lstStyle/>
        <a:p>
          <a:endParaRPr lang="es-ES"/>
        </a:p>
      </dgm:t>
    </dgm:pt>
    <dgm:pt modelId="{303EE46C-6EF6-4396-AD36-2335230F5C97}">
      <dgm:prSet phldrT="[Texto]"/>
      <dgm:spPr/>
      <dgm:t>
        <a:bodyPr/>
        <a:lstStyle/>
        <a:p>
          <a:r>
            <a:rPr lang="ca-ES" dirty="0" smtClean="0"/>
            <a:t>Adaptar-se a la complexitat de la societat actual i a la interdependència entre les diferents esferes de la vida pública</a:t>
          </a:r>
          <a:endParaRPr lang="es-ES" dirty="0"/>
        </a:p>
      </dgm:t>
    </dgm:pt>
    <dgm:pt modelId="{5967FBEF-4113-4820-9734-D169E3FF2A77}" type="parTrans" cxnId="{946A1517-0727-4074-81AA-0897B912F0DB}">
      <dgm:prSet/>
      <dgm:spPr/>
      <dgm:t>
        <a:bodyPr/>
        <a:lstStyle/>
        <a:p>
          <a:endParaRPr lang="es-ES"/>
        </a:p>
      </dgm:t>
    </dgm:pt>
    <dgm:pt modelId="{7D1D24F2-A9EA-49B3-87E1-DD18E9EADA0D}" type="sibTrans" cxnId="{946A1517-0727-4074-81AA-0897B912F0DB}">
      <dgm:prSet/>
      <dgm:spPr/>
      <dgm:t>
        <a:bodyPr/>
        <a:lstStyle/>
        <a:p>
          <a:endParaRPr lang="es-ES"/>
        </a:p>
      </dgm:t>
    </dgm:pt>
    <dgm:pt modelId="{D02003F7-D2EA-418B-AC58-F7E69FD9A5C0}" type="pres">
      <dgm:prSet presAssocID="{A9148F2F-E853-4497-A7D0-86AE6823F44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08986BE3-B1C9-4BEB-8613-2A19D4B97BA6}" type="pres">
      <dgm:prSet presAssocID="{A9148F2F-E853-4497-A7D0-86AE6823F44A}" presName="Name1" presStyleCnt="0"/>
      <dgm:spPr/>
    </dgm:pt>
    <dgm:pt modelId="{40B12ACB-8C41-4E06-8F74-288A08F92BDD}" type="pres">
      <dgm:prSet presAssocID="{A9148F2F-E853-4497-A7D0-86AE6823F44A}" presName="cycle" presStyleCnt="0"/>
      <dgm:spPr/>
    </dgm:pt>
    <dgm:pt modelId="{00706369-B96B-4D63-B046-092272A85188}" type="pres">
      <dgm:prSet presAssocID="{A9148F2F-E853-4497-A7D0-86AE6823F44A}" presName="srcNode" presStyleLbl="node1" presStyleIdx="0" presStyleCnt="3"/>
      <dgm:spPr/>
    </dgm:pt>
    <dgm:pt modelId="{712B9AA8-196D-4699-8648-ECB96DC49613}" type="pres">
      <dgm:prSet presAssocID="{A9148F2F-E853-4497-A7D0-86AE6823F44A}" presName="conn" presStyleLbl="parChTrans1D2" presStyleIdx="0" presStyleCnt="1"/>
      <dgm:spPr/>
      <dgm:t>
        <a:bodyPr/>
        <a:lstStyle/>
        <a:p>
          <a:endParaRPr lang="es-ES"/>
        </a:p>
      </dgm:t>
    </dgm:pt>
    <dgm:pt modelId="{938DFE06-4050-47B7-A342-62AAD8A965DD}" type="pres">
      <dgm:prSet presAssocID="{A9148F2F-E853-4497-A7D0-86AE6823F44A}" presName="extraNode" presStyleLbl="node1" presStyleIdx="0" presStyleCnt="3"/>
      <dgm:spPr/>
    </dgm:pt>
    <dgm:pt modelId="{B4EC0648-9BEF-455A-85A7-F34AFCEE7B24}" type="pres">
      <dgm:prSet presAssocID="{A9148F2F-E853-4497-A7D0-86AE6823F44A}" presName="dstNode" presStyleLbl="node1" presStyleIdx="0" presStyleCnt="3"/>
      <dgm:spPr/>
    </dgm:pt>
    <dgm:pt modelId="{693DDB8D-A9E0-4948-86D8-D7FBA155359A}" type="pres">
      <dgm:prSet presAssocID="{85030EBE-D9D0-4858-9161-8D41100C31FA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39339B7-4AFB-4787-9E14-E41BF7F09559}" type="pres">
      <dgm:prSet presAssocID="{85030EBE-D9D0-4858-9161-8D41100C31FA}" presName="accent_1" presStyleCnt="0"/>
      <dgm:spPr/>
    </dgm:pt>
    <dgm:pt modelId="{F9264CDC-0C9C-406A-9F81-FD35355650D8}" type="pres">
      <dgm:prSet presAssocID="{85030EBE-D9D0-4858-9161-8D41100C31FA}" presName="accentRepeatNode" presStyleLbl="solidFgAcc1" presStyleIdx="0" presStyleCnt="3"/>
      <dgm:spPr/>
    </dgm:pt>
    <dgm:pt modelId="{1A3ABD10-7B08-4807-9175-E9F8EBFB7756}" type="pres">
      <dgm:prSet presAssocID="{50A254C8-D90E-4E1F-B600-3018ADDA4C19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83C74B8-19A2-48F9-80B6-28386DCEACDF}" type="pres">
      <dgm:prSet presAssocID="{50A254C8-D90E-4E1F-B600-3018ADDA4C19}" presName="accent_2" presStyleCnt="0"/>
      <dgm:spPr/>
    </dgm:pt>
    <dgm:pt modelId="{DD865B9D-507C-4819-A256-2E0ED4A13FCF}" type="pres">
      <dgm:prSet presAssocID="{50A254C8-D90E-4E1F-B600-3018ADDA4C19}" presName="accentRepeatNode" presStyleLbl="solidFgAcc1" presStyleIdx="1" presStyleCnt="3"/>
      <dgm:spPr/>
    </dgm:pt>
    <dgm:pt modelId="{FCF07319-8E57-44C3-954F-8C870F2EAEDE}" type="pres">
      <dgm:prSet presAssocID="{303EE46C-6EF6-4396-AD36-2335230F5C97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93C3762-948D-4F04-A919-3E1E5B6E7032}" type="pres">
      <dgm:prSet presAssocID="{303EE46C-6EF6-4396-AD36-2335230F5C97}" presName="accent_3" presStyleCnt="0"/>
      <dgm:spPr/>
    </dgm:pt>
    <dgm:pt modelId="{4EC5F5CA-85BC-4160-A45D-2EBF632BF537}" type="pres">
      <dgm:prSet presAssocID="{303EE46C-6EF6-4396-AD36-2335230F5C97}" presName="accentRepeatNode" presStyleLbl="solidFgAcc1" presStyleIdx="2" presStyleCnt="3"/>
      <dgm:spPr/>
    </dgm:pt>
  </dgm:ptLst>
  <dgm:cxnLst>
    <dgm:cxn modelId="{8F5B2984-5751-4C16-B632-449F2068A1C0}" type="presOf" srcId="{303EE46C-6EF6-4396-AD36-2335230F5C97}" destId="{FCF07319-8E57-44C3-954F-8C870F2EAEDE}" srcOrd="0" destOrd="0" presId="urn:microsoft.com/office/officeart/2008/layout/VerticalCurvedList"/>
    <dgm:cxn modelId="{01788744-AD8F-4D0D-B3A3-941DD7B9AADE}" type="presOf" srcId="{D636D889-AF32-43DA-B8E8-84A5F6589E6A}" destId="{712B9AA8-196D-4699-8648-ECB96DC49613}" srcOrd="0" destOrd="0" presId="urn:microsoft.com/office/officeart/2008/layout/VerticalCurvedList"/>
    <dgm:cxn modelId="{28A37ECB-1CDF-4D43-B7A2-CE93ABC44F62}" type="presOf" srcId="{A9148F2F-E853-4497-A7D0-86AE6823F44A}" destId="{D02003F7-D2EA-418B-AC58-F7E69FD9A5C0}" srcOrd="0" destOrd="0" presId="urn:microsoft.com/office/officeart/2008/layout/VerticalCurvedList"/>
    <dgm:cxn modelId="{1845CC08-BE8C-4C05-8AA3-6E0960FB7D2A}" type="presOf" srcId="{50A254C8-D90E-4E1F-B600-3018ADDA4C19}" destId="{1A3ABD10-7B08-4807-9175-E9F8EBFB7756}" srcOrd="0" destOrd="0" presId="urn:microsoft.com/office/officeart/2008/layout/VerticalCurvedList"/>
    <dgm:cxn modelId="{0059958F-253D-4999-A64C-6BFB9E4C8837}" srcId="{A9148F2F-E853-4497-A7D0-86AE6823F44A}" destId="{50A254C8-D90E-4E1F-B600-3018ADDA4C19}" srcOrd="1" destOrd="0" parTransId="{873CAEBA-22D1-4517-81C5-C529B8246E82}" sibTransId="{B2762158-90A3-4D6D-BE57-C1133C24AE3C}"/>
    <dgm:cxn modelId="{2DC4AFB3-70E2-48D3-BE78-392B3FDB6868}" type="presOf" srcId="{85030EBE-D9D0-4858-9161-8D41100C31FA}" destId="{693DDB8D-A9E0-4948-86D8-D7FBA155359A}" srcOrd="0" destOrd="0" presId="urn:microsoft.com/office/officeart/2008/layout/VerticalCurvedList"/>
    <dgm:cxn modelId="{946A1517-0727-4074-81AA-0897B912F0DB}" srcId="{A9148F2F-E853-4497-A7D0-86AE6823F44A}" destId="{303EE46C-6EF6-4396-AD36-2335230F5C97}" srcOrd="2" destOrd="0" parTransId="{5967FBEF-4113-4820-9734-D169E3FF2A77}" sibTransId="{7D1D24F2-A9EA-49B3-87E1-DD18E9EADA0D}"/>
    <dgm:cxn modelId="{BAD0A477-137C-4E19-980E-71C26504EF50}" srcId="{A9148F2F-E853-4497-A7D0-86AE6823F44A}" destId="{85030EBE-D9D0-4858-9161-8D41100C31FA}" srcOrd="0" destOrd="0" parTransId="{79A69979-9FB2-4C52-9B19-A5A63DAD19C8}" sibTransId="{D636D889-AF32-43DA-B8E8-84A5F6589E6A}"/>
    <dgm:cxn modelId="{ED5B924D-5D02-4069-9061-F4E1CC99642F}" type="presParOf" srcId="{D02003F7-D2EA-418B-AC58-F7E69FD9A5C0}" destId="{08986BE3-B1C9-4BEB-8613-2A19D4B97BA6}" srcOrd="0" destOrd="0" presId="urn:microsoft.com/office/officeart/2008/layout/VerticalCurvedList"/>
    <dgm:cxn modelId="{218AE643-F84A-47FE-8630-0C749D8CAC8A}" type="presParOf" srcId="{08986BE3-B1C9-4BEB-8613-2A19D4B97BA6}" destId="{40B12ACB-8C41-4E06-8F74-288A08F92BDD}" srcOrd="0" destOrd="0" presId="urn:microsoft.com/office/officeart/2008/layout/VerticalCurvedList"/>
    <dgm:cxn modelId="{F4C8F205-D358-465A-B9A1-68DE8A175D9B}" type="presParOf" srcId="{40B12ACB-8C41-4E06-8F74-288A08F92BDD}" destId="{00706369-B96B-4D63-B046-092272A85188}" srcOrd="0" destOrd="0" presId="urn:microsoft.com/office/officeart/2008/layout/VerticalCurvedList"/>
    <dgm:cxn modelId="{7AE3ED01-5656-489D-86FD-FCB7B3B95D80}" type="presParOf" srcId="{40B12ACB-8C41-4E06-8F74-288A08F92BDD}" destId="{712B9AA8-196D-4699-8648-ECB96DC49613}" srcOrd="1" destOrd="0" presId="urn:microsoft.com/office/officeart/2008/layout/VerticalCurvedList"/>
    <dgm:cxn modelId="{0D379377-8CAC-4EAB-8835-58E0D04B9166}" type="presParOf" srcId="{40B12ACB-8C41-4E06-8F74-288A08F92BDD}" destId="{938DFE06-4050-47B7-A342-62AAD8A965DD}" srcOrd="2" destOrd="0" presId="urn:microsoft.com/office/officeart/2008/layout/VerticalCurvedList"/>
    <dgm:cxn modelId="{C6CF8DF3-7E24-4357-838F-FA0A8DD2167E}" type="presParOf" srcId="{40B12ACB-8C41-4E06-8F74-288A08F92BDD}" destId="{B4EC0648-9BEF-455A-85A7-F34AFCEE7B24}" srcOrd="3" destOrd="0" presId="urn:microsoft.com/office/officeart/2008/layout/VerticalCurvedList"/>
    <dgm:cxn modelId="{7F8CB6D5-D999-459D-922D-C0AC9701099A}" type="presParOf" srcId="{08986BE3-B1C9-4BEB-8613-2A19D4B97BA6}" destId="{693DDB8D-A9E0-4948-86D8-D7FBA155359A}" srcOrd="1" destOrd="0" presId="urn:microsoft.com/office/officeart/2008/layout/VerticalCurvedList"/>
    <dgm:cxn modelId="{44DD2102-7F6B-4918-A249-5EB4568A8DEC}" type="presParOf" srcId="{08986BE3-B1C9-4BEB-8613-2A19D4B97BA6}" destId="{039339B7-4AFB-4787-9E14-E41BF7F09559}" srcOrd="2" destOrd="0" presId="urn:microsoft.com/office/officeart/2008/layout/VerticalCurvedList"/>
    <dgm:cxn modelId="{C6B0DF7A-0651-4A06-9CC2-6790E9382A0E}" type="presParOf" srcId="{039339B7-4AFB-4787-9E14-E41BF7F09559}" destId="{F9264CDC-0C9C-406A-9F81-FD35355650D8}" srcOrd="0" destOrd="0" presId="urn:microsoft.com/office/officeart/2008/layout/VerticalCurvedList"/>
    <dgm:cxn modelId="{EE74F599-2303-487E-BD58-2875C47DD1CF}" type="presParOf" srcId="{08986BE3-B1C9-4BEB-8613-2A19D4B97BA6}" destId="{1A3ABD10-7B08-4807-9175-E9F8EBFB7756}" srcOrd="3" destOrd="0" presId="urn:microsoft.com/office/officeart/2008/layout/VerticalCurvedList"/>
    <dgm:cxn modelId="{6F1448FD-AC74-4444-809C-139655A43A4A}" type="presParOf" srcId="{08986BE3-B1C9-4BEB-8613-2A19D4B97BA6}" destId="{E83C74B8-19A2-48F9-80B6-28386DCEACDF}" srcOrd="4" destOrd="0" presId="urn:microsoft.com/office/officeart/2008/layout/VerticalCurvedList"/>
    <dgm:cxn modelId="{377344FB-1A51-4A41-AD90-94631D053B92}" type="presParOf" srcId="{E83C74B8-19A2-48F9-80B6-28386DCEACDF}" destId="{DD865B9D-507C-4819-A256-2E0ED4A13FCF}" srcOrd="0" destOrd="0" presId="urn:microsoft.com/office/officeart/2008/layout/VerticalCurvedList"/>
    <dgm:cxn modelId="{91C07B3D-06EB-43CA-AE93-922FA1FBCD1D}" type="presParOf" srcId="{08986BE3-B1C9-4BEB-8613-2A19D4B97BA6}" destId="{FCF07319-8E57-44C3-954F-8C870F2EAEDE}" srcOrd="5" destOrd="0" presId="urn:microsoft.com/office/officeart/2008/layout/VerticalCurvedList"/>
    <dgm:cxn modelId="{9E78166A-B481-4199-8E42-F08FC41FF720}" type="presParOf" srcId="{08986BE3-B1C9-4BEB-8613-2A19D4B97BA6}" destId="{893C3762-948D-4F04-A919-3E1E5B6E7032}" srcOrd="6" destOrd="0" presId="urn:microsoft.com/office/officeart/2008/layout/VerticalCurvedList"/>
    <dgm:cxn modelId="{E493AB36-F5CB-45A6-9F19-47E4C353924B}" type="presParOf" srcId="{893C3762-948D-4F04-A919-3E1E5B6E7032}" destId="{4EC5F5CA-85BC-4160-A45D-2EBF632BF53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09C034D-5011-424B-8626-70C81B782921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90F74B69-E331-49D5-8DCF-20F6520A58FA}">
      <dgm:prSet phldrT="[Texto]"/>
      <dgm:spPr/>
      <dgm:t>
        <a:bodyPr/>
        <a:lstStyle/>
        <a:p>
          <a:r>
            <a:rPr lang="es-ES" dirty="0" err="1" smtClean="0"/>
            <a:t>Enriquiment</a:t>
          </a:r>
          <a:r>
            <a:rPr lang="es-ES" dirty="0" smtClean="0"/>
            <a:t> del </a:t>
          </a:r>
          <a:r>
            <a:rPr lang="es-ES" dirty="0" err="1" smtClean="0"/>
            <a:t>contingut</a:t>
          </a:r>
          <a:r>
            <a:rPr lang="es-ES" dirty="0" smtClean="0"/>
            <a:t> de les </a:t>
          </a:r>
          <a:r>
            <a:rPr lang="es-ES" dirty="0" err="1" smtClean="0"/>
            <a:t>decisions</a:t>
          </a:r>
          <a:endParaRPr lang="es-ES" dirty="0"/>
        </a:p>
      </dgm:t>
    </dgm:pt>
    <dgm:pt modelId="{79EB158D-9DC1-4568-A1FE-9579E1404202}" type="parTrans" cxnId="{821523C5-C54B-422D-8C7F-8BC431515B9C}">
      <dgm:prSet/>
      <dgm:spPr/>
      <dgm:t>
        <a:bodyPr/>
        <a:lstStyle/>
        <a:p>
          <a:endParaRPr lang="es-ES"/>
        </a:p>
      </dgm:t>
    </dgm:pt>
    <dgm:pt modelId="{659D2AD7-AEF9-4687-B32C-446AB62DD241}" type="sibTrans" cxnId="{821523C5-C54B-422D-8C7F-8BC431515B9C}">
      <dgm:prSet/>
      <dgm:spPr/>
      <dgm:t>
        <a:bodyPr/>
        <a:lstStyle/>
        <a:p>
          <a:endParaRPr lang="es-ES"/>
        </a:p>
      </dgm:t>
    </dgm:pt>
    <dgm:pt modelId="{33AEE4CE-4D3A-4B04-BB3F-B5C6D3BBEF85}">
      <dgm:prSet phldrT="[Texto]"/>
      <dgm:spPr/>
      <dgm:t>
        <a:bodyPr/>
        <a:lstStyle/>
        <a:p>
          <a:r>
            <a:rPr lang="es-ES" dirty="0" err="1" smtClean="0"/>
            <a:t>Generació</a:t>
          </a:r>
          <a:r>
            <a:rPr lang="es-ES" dirty="0" smtClean="0"/>
            <a:t> de </a:t>
          </a:r>
          <a:r>
            <a:rPr lang="es-ES" dirty="0" err="1" smtClean="0"/>
            <a:t>complicitats</a:t>
          </a:r>
          <a:endParaRPr lang="es-ES" dirty="0"/>
        </a:p>
      </dgm:t>
    </dgm:pt>
    <dgm:pt modelId="{83E8463C-8EB5-4848-A5A2-366678EB88C6}" type="parTrans" cxnId="{B573AF61-C137-4036-9A75-6C9BDEEB2193}">
      <dgm:prSet/>
      <dgm:spPr/>
      <dgm:t>
        <a:bodyPr/>
        <a:lstStyle/>
        <a:p>
          <a:endParaRPr lang="es-ES"/>
        </a:p>
      </dgm:t>
    </dgm:pt>
    <dgm:pt modelId="{97F8F01A-4EAC-4B25-9B86-3CC5B5C180F5}" type="sibTrans" cxnId="{B573AF61-C137-4036-9A75-6C9BDEEB2193}">
      <dgm:prSet/>
      <dgm:spPr/>
      <dgm:t>
        <a:bodyPr/>
        <a:lstStyle/>
        <a:p>
          <a:endParaRPr lang="es-ES"/>
        </a:p>
      </dgm:t>
    </dgm:pt>
    <dgm:pt modelId="{E2CB471F-268F-4370-9424-8770388AE112}">
      <dgm:prSet phldrT="[Texto]"/>
      <dgm:spPr/>
      <dgm:t>
        <a:bodyPr/>
        <a:lstStyle/>
        <a:p>
          <a:r>
            <a:rPr lang="es-ES" dirty="0" err="1" smtClean="0"/>
            <a:t>Millora</a:t>
          </a:r>
          <a:r>
            <a:rPr lang="es-ES" dirty="0" smtClean="0"/>
            <a:t> de </a:t>
          </a:r>
          <a:r>
            <a:rPr lang="es-ES" dirty="0" err="1" smtClean="0"/>
            <a:t>l’eficiència</a:t>
          </a:r>
          <a:r>
            <a:rPr lang="es-ES" dirty="0" smtClean="0"/>
            <a:t> en la </a:t>
          </a:r>
          <a:r>
            <a:rPr lang="es-ES" dirty="0" err="1" smtClean="0"/>
            <a:t>implementació</a:t>
          </a:r>
          <a:endParaRPr lang="es-ES" dirty="0"/>
        </a:p>
      </dgm:t>
    </dgm:pt>
    <dgm:pt modelId="{B9DF60D1-D5CC-4BAF-B089-AE6C9EC5B5DC}" type="parTrans" cxnId="{6A21CB9F-E7D2-4157-88DA-7ED2F25F4043}">
      <dgm:prSet/>
      <dgm:spPr/>
      <dgm:t>
        <a:bodyPr/>
        <a:lstStyle/>
        <a:p>
          <a:endParaRPr lang="es-ES"/>
        </a:p>
      </dgm:t>
    </dgm:pt>
    <dgm:pt modelId="{B156D988-DACE-4CF5-86D9-0D75593BD185}" type="sibTrans" cxnId="{6A21CB9F-E7D2-4157-88DA-7ED2F25F4043}">
      <dgm:prSet/>
      <dgm:spPr/>
      <dgm:t>
        <a:bodyPr/>
        <a:lstStyle/>
        <a:p>
          <a:endParaRPr lang="es-ES"/>
        </a:p>
      </dgm:t>
    </dgm:pt>
    <dgm:pt modelId="{5CD1A042-84E4-4608-A3D0-0B4A1CDFF7F2}">
      <dgm:prSet phldrT="[Texto]"/>
      <dgm:spPr/>
      <dgm:t>
        <a:bodyPr/>
        <a:lstStyle/>
        <a:p>
          <a:r>
            <a:rPr lang="es-ES" dirty="0" err="1" smtClean="0"/>
            <a:t>Pedagogia</a:t>
          </a:r>
          <a:r>
            <a:rPr lang="es-ES" dirty="0" smtClean="0"/>
            <a:t> i </a:t>
          </a:r>
          <a:r>
            <a:rPr lang="es-ES" dirty="0" err="1" smtClean="0"/>
            <a:t>transparència</a:t>
          </a:r>
          <a:r>
            <a:rPr lang="es-ES" dirty="0" smtClean="0"/>
            <a:t> de les </a:t>
          </a:r>
          <a:r>
            <a:rPr lang="es-ES" dirty="0" err="1" smtClean="0"/>
            <a:t>decisions</a:t>
          </a:r>
          <a:r>
            <a:rPr lang="es-ES" dirty="0" smtClean="0"/>
            <a:t> </a:t>
          </a:r>
          <a:r>
            <a:rPr lang="es-ES" dirty="0" err="1" smtClean="0"/>
            <a:t>polítiques</a:t>
          </a:r>
          <a:endParaRPr lang="es-ES" dirty="0"/>
        </a:p>
      </dgm:t>
    </dgm:pt>
    <dgm:pt modelId="{52E70338-BE0A-42CD-AE2D-58006E773C94}" type="parTrans" cxnId="{B883F3FC-629C-4578-BD35-1E829A0D506B}">
      <dgm:prSet/>
      <dgm:spPr/>
      <dgm:t>
        <a:bodyPr/>
        <a:lstStyle/>
        <a:p>
          <a:endParaRPr lang="es-ES"/>
        </a:p>
      </dgm:t>
    </dgm:pt>
    <dgm:pt modelId="{0E3FEF77-00C2-4BD8-B1B5-DC61C2126FAC}" type="sibTrans" cxnId="{B883F3FC-629C-4578-BD35-1E829A0D506B}">
      <dgm:prSet/>
      <dgm:spPr/>
      <dgm:t>
        <a:bodyPr/>
        <a:lstStyle/>
        <a:p>
          <a:endParaRPr lang="es-ES"/>
        </a:p>
      </dgm:t>
    </dgm:pt>
    <dgm:pt modelId="{952EB3BB-D327-49D6-AEC6-E617DCFDEF50}" type="pres">
      <dgm:prSet presAssocID="{B09C034D-5011-424B-8626-70C81B78292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DB55C2C-B1CE-4489-AE51-91C1CE94DFA4}" type="pres">
      <dgm:prSet presAssocID="{90F74B69-E331-49D5-8DCF-20F6520A58FA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5103DDF-F3B8-42DD-BB31-0D82FB113CC1}" type="pres">
      <dgm:prSet presAssocID="{659D2AD7-AEF9-4687-B32C-446AB62DD241}" presName="spacer" presStyleCnt="0"/>
      <dgm:spPr/>
    </dgm:pt>
    <dgm:pt modelId="{0CD85DA6-AE86-423E-80E0-27673CC872BF}" type="pres">
      <dgm:prSet presAssocID="{33AEE4CE-4D3A-4B04-BB3F-B5C6D3BBEF85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8523E29-70F3-4ACD-B626-0819898BF29F}" type="pres">
      <dgm:prSet presAssocID="{97F8F01A-4EAC-4B25-9B86-3CC5B5C180F5}" presName="spacer" presStyleCnt="0"/>
      <dgm:spPr/>
    </dgm:pt>
    <dgm:pt modelId="{6309125A-8392-4D89-B40E-B0B4F4A07194}" type="pres">
      <dgm:prSet presAssocID="{E2CB471F-268F-4370-9424-8770388AE112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A4EBB11-6FE0-4450-BBC4-B719199E6B7D}" type="pres">
      <dgm:prSet presAssocID="{B156D988-DACE-4CF5-86D9-0D75593BD185}" presName="spacer" presStyleCnt="0"/>
      <dgm:spPr/>
    </dgm:pt>
    <dgm:pt modelId="{B80FDC0F-1F51-425D-9E11-35A992D715C9}" type="pres">
      <dgm:prSet presAssocID="{5CD1A042-84E4-4608-A3D0-0B4A1CDFF7F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573AF61-C137-4036-9A75-6C9BDEEB2193}" srcId="{B09C034D-5011-424B-8626-70C81B782921}" destId="{33AEE4CE-4D3A-4B04-BB3F-B5C6D3BBEF85}" srcOrd="1" destOrd="0" parTransId="{83E8463C-8EB5-4848-A5A2-366678EB88C6}" sibTransId="{97F8F01A-4EAC-4B25-9B86-3CC5B5C180F5}"/>
    <dgm:cxn modelId="{B883F3FC-629C-4578-BD35-1E829A0D506B}" srcId="{B09C034D-5011-424B-8626-70C81B782921}" destId="{5CD1A042-84E4-4608-A3D0-0B4A1CDFF7F2}" srcOrd="3" destOrd="0" parTransId="{52E70338-BE0A-42CD-AE2D-58006E773C94}" sibTransId="{0E3FEF77-00C2-4BD8-B1B5-DC61C2126FAC}"/>
    <dgm:cxn modelId="{3C666554-7016-458B-AA04-C86E97CD2F7C}" type="presOf" srcId="{B09C034D-5011-424B-8626-70C81B782921}" destId="{952EB3BB-D327-49D6-AEC6-E617DCFDEF50}" srcOrd="0" destOrd="0" presId="urn:microsoft.com/office/officeart/2005/8/layout/vList2"/>
    <dgm:cxn modelId="{6A21CB9F-E7D2-4157-88DA-7ED2F25F4043}" srcId="{B09C034D-5011-424B-8626-70C81B782921}" destId="{E2CB471F-268F-4370-9424-8770388AE112}" srcOrd="2" destOrd="0" parTransId="{B9DF60D1-D5CC-4BAF-B089-AE6C9EC5B5DC}" sibTransId="{B156D988-DACE-4CF5-86D9-0D75593BD185}"/>
    <dgm:cxn modelId="{821523C5-C54B-422D-8C7F-8BC431515B9C}" srcId="{B09C034D-5011-424B-8626-70C81B782921}" destId="{90F74B69-E331-49D5-8DCF-20F6520A58FA}" srcOrd="0" destOrd="0" parTransId="{79EB158D-9DC1-4568-A1FE-9579E1404202}" sibTransId="{659D2AD7-AEF9-4687-B32C-446AB62DD241}"/>
    <dgm:cxn modelId="{B1C0CA60-3F28-46CE-8ADC-38110FCC310A}" type="presOf" srcId="{33AEE4CE-4D3A-4B04-BB3F-B5C6D3BBEF85}" destId="{0CD85DA6-AE86-423E-80E0-27673CC872BF}" srcOrd="0" destOrd="0" presId="urn:microsoft.com/office/officeart/2005/8/layout/vList2"/>
    <dgm:cxn modelId="{6911BCEB-B456-4FC6-B06F-F5CC9890E195}" type="presOf" srcId="{90F74B69-E331-49D5-8DCF-20F6520A58FA}" destId="{9DB55C2C-B1CE-4489-AE51-91C1CE94DFA4}" srcOrd="0" destOrd="0" presId="urn:microsoft.com/office/officeart/2005/8/layout/vList2"/>
    <dgm:cxn modelId="{EDF8E20F-4C26-41DA-B4E4-41A76D4C2023}" type="presOf" srcId="{5CD1A042-84E4-4608-A3D0-0B4A1CDFF7F2}" destId="{B80FDC0F-1F51-425D-9E11-35A992D715C9}" srcOrd="0" destOrd="0" presId="urn:microsoft.com/office/officeart/2005/8/layout/vList2"/>
    <dgm:cxn modelId="{AB92E1F2-9566-42C5-BDEF-711169EA6150}" type="presOf" srcId="{E2CB471F-268F-4370-9424-8770388AE112}" destId="{6309125A-8392-4D89-B40E-B0B4F4A07194}" srcOrd="0" destOrd="0" presId="urn:microsoft.com/office/officeart/2005/8/layout/vList2"/>
    <dgm:cxn modelId="{AF80523D-DC08-4F2D-B7D4-10E14C2CCC64}" type="presParOf" srcId="{952EB3BB-D327-49D6-AEC6-E617DCFDEF50}" destId="{9DB55C2C-B1CE-4489-AE51-91C1CE94DFA4}" srcOrd="0" destOrd="0" presId="urn:microsoft.com/office/officeart/2005/8/layout/vList2"/>
    <dgm:cxn modelId="{EF976A76-8244-482D-A7C1-F2E7FA414D39}" type="presParOf" srcId="{952EB3BB-D327-49D6-AEC6-E617DCFDEF50}" destId="{C5103DDF-F3B8-42DD-BB31-0D82FB113CC1}" srcOrd="1" destOrd="0" presId="urn:microsoft.com/office/officeart/2005/8/layout/vList2"/>
    <dgm:cxn modelId="{E1E99A9D-39F8-411C-A0EF-0EFDF3CAB617}" type="presParOf" srcId="{952EB3BB-D327-49D6-AEC6-E617DCFDEF50}" destId="{0CD85DA6-AE86-423E-80E0-27673CC872BF}" srcOrd="2" destOrd="0" presId="urn:microsoft.com/office/officeart/2005/8/layout/vList2"/>
    <dgm:cxn modelId="{065C11FC-7C31-41D1-8ECD-EE86BFC14C8D}" type="presParOf" srcId="{952EB3BB-D327-49D6-AEC6-E617DCFDEF50}" destId="{D8523E29-70F3-4ACD-B626-0819898BF29F}" srcOrd="3" destOrd="0" presId="urn:microsoft.com/office/officeart/2005/8/layout/vList2"/>
    <dgm:cxn modelId="{3DCA9E38-3D86-4616-AEBB-A3D6545B2031}" type="presParOf" srcId="{952EB3BB-D327-49D6-AEC6-E617DCFDEF50}" destId="{6309125A-8392-4D89-B40E-B0B4F4A07194}" srcOrd="4" destOrd="0" presId="urn:microsoft.com/office/officeart/2005/8/layout/vList2"/>
    <dgm:cxn modelId="{A3D07D89-7C68-43BF-B88F-FE64B9E025EC}" type="presParOf" srcId="{952EB3BB-D327-49D6-AEC6-E617DCFDEF50}" destId="{5A4EBB11-6FE0-4450-BBC4-B719199E6B7D}" srcOrd="5" destOrd="0" presId="urn:microsoft.com/office/officeart/2005/8/layout/vList2"/>
    <dgm:cxn modelId="{DF963767-1225-4F43-887C-9245E0FFD510}" type="presParOf" srcId="{952EB3BB-D327-49D6-AEC6-E617DCFDEF50}" destId="{B80FDC0F-1F51-425D-9E11-35A992D715C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25536CA-0617-4395-AC40-10EBB54C36F7}" type="doc">
      <dgm:prSet loTypeId="urn:microsoft.com/office/officeart/2005/8/layout/chevron2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s-ES"/>
        </a:p>
      </dgm:t>
    </dgm:pt>
    <dgm:pt modelId="{9A1155BB-82D9-4E3E-A9AE-CA9AC1CD0808}">
      <dgm:prSet phldrT="[Texto]"/>
      <dgm:spPr/>
      <dgm:t>
        <a:bodyPr/>
        <a:lstStyle/>
        <a:p>
          <a:r>
            <a:rPr lang="es-ES" dirty="0" err="1" smtClean="0"/>
            <a:t>Grup</a:t>
          </a:r>
          <a:r>
            <a:rPr lang="es-ES" dirty="0" smtClean="0"/>
            <a:t> Motor</a:t>
          </a:r>
          <a:endParaRPr lang="es-ES" dirty="0"/>
        </a:p>
      </dgm:t>
    </dgm:pt>
    <dgm:pt modelId="{4B179240-624C-4FAF-9638-4F8B153C531D}" type="parTrans" cxnId="{EDEC7766-CA5A-49D6-A708-C8EFF5526A5E}">
      <dgm:prSet/>
      <dgm:spPr/>
      <dgm:t>
        <a:bodyPr/>
        <a:lstStyle/>
        <a:p>
          <a:endParaRPr lang="es-ES"/>
        </a:p>
      </dgm:t>
    </dgm:pt>
    <dgm:pt modelId="{E82FC1E9-9164-441B-A3D4-C9DD8F449415}" type="sibTrans" cxnId="{EDEC7766-CA5A-49D6-A708-C8EFF5526A5E}">
      <dgm:prSet/>
      <dgm:spPr/>
      <dgm:t>
        <a:bodyPr/>
        <a:lstStyle/>
        <a:p>
          <a:endParaRPr lang="es-ES"/>
        </a:p>
      </dgm:t>
    </dgm:pt>
    <dgm:pt modelId="{9E7672ED-F779-46A3-AD1D-53F0B4CCE212}">
      <dgm:prSet phldrT="[Texto]"/>
      <dgm:spPr/>
      <dgm:t>
        <a:bodyPr/>
        <a:lstStyle/>
        <a:p>
          <a:r>
            <a:rPr lang="es-ES" dirty="0" err="1" smtClean="0"/>
            <a:t>Guiatge</a:t>
          </a:r>
          <a:r>
            <a:rPr lang="es-ES" dirty="0" smtClean="0"/>
            <a:t> i </a:t>
          </a:r>
          <a:r>
            <a:rPr lang="es-ES" dirty="0" err="1" smtClean="0"/>
            <a:t>validació</a:t>
          </a:r>
          <a:r>
            <a:rPr lang="es-ES" dirty="0" smtClean="0"/>
            <a:t> de </a:t>
          </a:r>
          <a:r>
            <a:rPr lang="es-ES" dirty="0" err="1" smtClean="0"/>
            <a:t>tot</a:t>
          </a:r>
          <a:r>
            <a:rPr lang="es-ES" dirty="0" smtClean="0"/>
            <a:t> el </a:t>
          </a:r>
          <a:r>
            <a:rPr lang="es-ES" dirty="0" err="1" smtClean="0"/>
            <a:t>procès</a:t>
          </a:r>
          <a:endParaRPr lang="es-ES" dirty="0"/>
        </a:p>
      </dgm:t>
    </dgm:pt>
    <dgm:pt modelId="{31A2BDE1-4B79-449B-B7D2-884672C2E995}" type="parTrans" cxnId="{F4735417-DE3C-4963-AF59-19E30E7248D4}">
      <dgm:prSet/>
      <dgm:spPr/>
      <dgm:t>
        <a:bodyPr/>
        <a:lstStyle/>
        <a:p>
          <a:endParaRPr lang="es-ES"/>
        </a:p>
      </dgm:t>
    </dgm:pt>
    <dgm:pt modelId="{052D0A9D-EF19-4955-B06A-3C6222F6F66B}" type="sibTrans" cxnId="{F4735417-DE3C-4963-AF59-19E30E7248D4}">
      <dgm:prSet/>
      <dgm:spPr/>
      <dgm:t>
        <a:bodyPr/>
        <a:lstStyle/>
        <a:p>
          <a:endParaRPr lang="es-ES"/>
        </a:p>
      </dgm:t>
    </dgm:pt>
    <dgm:pt modelId="{54E7B0AA-2868-4590-AF4C-DD6F8C2DF5F3}">
      <dgm:prSet phldrT="[Texto]"/>
      <dgm:spPr/>
      <dgm:t>
        <a:bodyPr/>
        <a:lstStyle/>
        <a:p>
          <a:r>
            <a:rPr lang="es-ES" dirty="0" err="1" smtClean="0"/>
            <a:t>Participció</a:t>
          </a:r>
          <a:r>
            <a:rPr lang="es-ES" dirty="0" smtClean="0"/>
            <a:t> interna</a:t>
          </a:r>
          <a:endParaRPr lang="es-ES" dirty="0"/>
        </a:p>
      </dgm:t>
    </dgm:pt>
    <dgm:pt modelId="{187F14A9-1811-40FE-9908-570EAAF8AD6E}" type="parTrans" cxnId="{F9938F92-19AA-4D47-A976-97686475CA16}">
      <dgm:prSet/>
      <dgm:spPr/>
      <dgm:t>
        <a:bodyPr/>
        <a:lstStyle/>
        <a:p>
          <a:endParaRPr lang="es-ES"/>
        </a:p>
      </dgm:t>
    </dgm:pt>
    <dgm:pt modelId="{D9F11DD9-43C7-4AB8-B522-14F5BA4524EC}" type="sibTrans" cxnId="{F9938F92-19AA-4D47-A976-97686475CA16}">
      <dgm:prSet/>
      <dgm:spPr/>
      <dgm:t>
        <a:bodyPr/>
        <a:lstStyle/>
        <a:p>
          <a:endParaRPr lang="es-ES"/>
        </a:p>
      </dgm:t>
    </dgm:pt>
    <dgm:pt modelId="{BB7FFA9C-CD02-4993-BF13-3ED886BEFFA2}">
      <dgm:prSet phldrT="[Texto]"/>
      <dgm:spPr/>
      <dgm:t>
        <a:bodyPr/>
        <a:lstStyle/>
        <a:p>
          <a:r>
            <a:rPr lang="es-ES" dirty="0" err="1" smtClean="0"/>
            <a:t>Aportació</a:t>
          </a:r>
          <a:r>
            <a:rPr lang="es-ES" dirty="0" smtClean="0"/>
            <a:t> de </a:t>
          </a:r>
          <a:r>
            <a:rPr lang="es-ES" dirty="0" err="1" smtClean="0"/>
            <a:t>contingut</a:t>
          </a:r>
          <a:r>
            <a:rPr lang="es-ES" dirty="0" smtClean="0"/>
            <a:t> (entrevistes i </a:t>
          </a:r>
          <a:r>
            <a:rPr lang="es-ES" dirty="0" err="1" smtClean="0"/>
            <a:t>grups</a:t>
          </a:r>
          <a:r>
            <a:rPr lang="es-ES" dirty="0" smtClean="0"/>
            <a:t> de </a:t>
          </a:r>
          <a:r>
            <a:rPr lang="es-ES" dirty="0" err="1" smtClean="0"/>
            <a:t>treball</a:t>
          </a:r>
          <a:r>
            <a:rPr lang="es-ES" dirty="0" smtClean="0"/>
            <a:t>)</a:t>
          </a:r>
          <a:endParaRPr lang="es-ES" dirty="0"/>
        </a:p>
      </dgm:t>
    </dgm:pt>
    <dgm:pt modelId="{017C2150-A3E3-471C-9D91-2F8C1FFFE52C}" type="parTrans" cxnId="{0E6D2747-B4C5-47A0-89F7-0AB72DC18C2C}">
      <dgm:prSet/>
      <dgm:spPr/>
      <dgm:t>
        <a:bodyPr/>
        <a:lstStyle/>
        <a:p>
          <a:endParaRPr lang="es-ES"/>
        </a:p>
      </dgm:t>
    </dgm:pt>
    <dgm:pt modelId="{86F0F094-5072-4AFB-A136-9BA9BD7D3EF4}" type="sibTrans" cxnId="{0E6D2747-B4C5-47A0-89F7-0AB72DC18C2C}">
      <dgm:prSet/>
      <dgm:spPr/>
      <dgm:t>
        <a:bodyPr/>
        <a:lstStyle/>
        <a:p>
          <a:endParaRPr lang="es-ES"/>
        </a:p>
      </dgm:t>
    </dgm:pt>
    <dgm:pt modelId="{039981E9-3244-4D2C-AA71-3630648A1F5A}">
      <dgm:prSet phldrT="[Texto]"/>
      <dgm:spPr/>
      <dgm:t>
        <a:bodyPr/>
        <a:lstStyle/>
        <a:p>
          <a:r>
            <a:rPr lang="es-ES" dirty="0" err="1" smtClean="0"/>
            <a:t>Validació</a:t>
          </a:r>
          <a:r>
            <a:rPr lang="es-ES" dirty="0" smtClean="0"/>
            <a:t> </a:t>
          </a:r>
          <a:r>
            <a:rPr lang="es-ES" dirty="0" err="1" smtClean="0"/>
            <a:t>dels</a:t>
          </a:r>
          <a:r>
            <a:rPr lang="es-ES" dirty="0" smtClean="0"/>
            <a:t> </a:t>
          </a:r>
          <a:r>
            <a:rPr lang="es-ES" dirty="0" err="1" smtClean="0"/>
            <a:t>continguts</a:t>
          </a:r>
          <a:r>
            <a:rPr lang="es-ES" dirty="0" smtClean="0"/>
            <a:t> </a:t>
          </a:r>
          <a:r>
            <a:rPr lang="es-ES" dirty="0" err="1" smtClean="0"/>
            <a:t>generats</a:t>
          </a:r>
          <a:endParaRPr lang="es-ES" dirty="0"/>
        </a:p>
      </dgm:t>
    </dgm:pt>
    <dgm:pt modelId="{166FCF9D-D863-40CF-969B-BAF703379BC7}" type="parTrans" cxnId="{CBBE6492-EAD7-4C1F-BB1B-336EBE7BDCF1}">
      <dgm:prSet/>
      <dgm:spPr/>
      <dgm:t>
        <a:bodyPr/>
        <a:lstStyle/>
        <a:p>
          <a:endParaRPr lang="es-ES"/>
        </a:p>
      </dgm:t>
    </dgm:pt>
    <dgm:pt modelId="{43E31A4E-0920-4C99-A5B1-4BB720B32DD6}" type="sibTrans" cxnId="{CBBE6492-EAD7-4C1F-BB1B-336EBE7BDCF1}">
      <dgm:prSet/>
      <dgm:spPr/>
      <dgm:t>
        <a:bodyPr/>
        <a:lstStyle/>
        <a:p>
          <a:endParaRPr lang="es-ES"/>
        </a:p>
      </dgm:t>
    </dgm:pt>
    <dgm:pt modelId="{EC04C525-4041-4316-B2DA-CDF3DEC1B991}">
      <dgm:prSet phldrT="[Texto]"/>
      <dgm:spPr/>
      <dgm:t>
        <a:bodyPr/>
        <a:lstStyle/>
        <a:p>
          <a:r>
            <a:rPr lang="es-ES" dirty="0" err="1" smtClean="0"/>
            <a:t>Participació</a:t>
          </a:r>
          <a:r>
            <a:rPr lang="es-ES" dirty="0" smtClean="0"/>
            <a:t> externa</a:t>
          </a:r>
          <a:endParaRPr lang="es-ES" dirty="0"/>
        </a:p>
      </dgm:t>
    </dgm:pt>
    <dgm:pt modelId="{3885DEF0-6F38-45B4-8137-F1279162C2FF}" type="parTrans" cxnId="{17CB6E1F-167F-46D8-92B4-87AF8CC831A3}">
      <dgm:prSet/>
      <dgm:spPr/>
      <dgm:t>
        <a:bodyPr/>
        <a:lstStyle/>
        <a:p>
          <a:endParaRPr lang="es-ES"/>
        </a:p>
      </dgm:t>
    </dgm:pt>
    <dgm:pt modelId="{D2B57113-C8E4-478A-918A-9685337F9AD4}" type="sibTrans" cxnId="{17CB6E1F-167F-46D8-92B4-87AF8CC831A3}">
      <dgm:prSet/>
      <dgm:spPr/>
      <dgm:t>
        <a:bodyPr/>
        <a:lstStyle/>
        <a:p>
          <a:endParaRPr lang="es-ES"/>
        </a:p>
      </dgm:t>
    </dgm:pt>
    <dgm:pt modelId="{21E47C4A-1366-434F-8647-7F4D7E3AF4C8}">
      <dgm:prSet phldrT="[Texto]"/>
      <dgm:spPr/>
      <dgm:t>
        <a:bodyPr/>
        <a:lstStyle/>
        <a:p>
          <a:r>
            <a:rPr lang="es-ES" dirty="0" err="1" smtClean="0"/>
            <a:t>Aportació</a:t>
          </a:r>
          <a:r>
            <a:rPr lang="es-ES" dirty="0" smtClean="0"/>
            <a:t> de </a:t>
          </a:r>
          <a:r>
            <a:rPr lang="es-ES" dirty="0" err="1" smtClean="0"/>
            <a:t>contingut</a:t>
          </a:r>
          <a:r>
            <a:rPr lang="es-ES" dirty="0" smtClean="0"/>
            <a:t> (</a:t>
          </a:r>
          <a:r>
            <a:rPr lang="es-ES" dirty="0" err="1" smtClean="0"/>
            <a:t>grups</a:t>
          </a:r>
          <a:r>
            <a:rPr lang="es-ES" dirty="0" smtClean="0"/>
            <a:t> de </a:t>
          </a:r>
          <a:r>
            <a:rPr lang="es-ES" dirty="0" err="1" smtClean="0"/>
            <a:t>treball</a:t>
          </a:r>
          <a:r>
            <a:rPr lang="es-ES" dirty="0" smtClean="0"/>
            <a:t>)</a:t>
          </a:r>
          <a:endParaRPr lang="es-ES" dirty="0"/>
        </a:p>
      </dgm:t>
    </dgm:pt>
    <dgm:pt modelId="{8775A900-AA5F-4463-A916-3C0F5F7D9579}" type="parTrans" cxnId="{079E5E77-1E87-4650-B98B-DD2643099DE0}">
      <dgm:prSet/>
      <dgm:spPr/>
      <dgm:t>
        <a:bodyPr/>
        <a:lstStyle/>
        <a:p>
          <a:endParaRPr lang="es-ES"/>
        </a:p>
      </dgm:t>
    </dgm:pt>
    <dgm:pt modelId="{158BBC4D-1B8F-4C2F-89CF-476C5A93DC8F}" type="sibTrans" cxnId="{079E5E77-1E87-4650-B98B-DD2643099DE0}">
      <dgm:prSet/>
      <dgm:spPr/>
      <dgm:t>
        <a:bodyPr/>
        <a:lstStyle/>
        <a:p>
          <a:endParaRPr lang="es-ES"/>
        </a:p>
      </dgm:t>
    </dgm:pt>
    <dgm:pt modelId="{44D2ED35-EA6B-45E4-9194-66CB3D27E146}">
      <dgm:prSet/>
      <dgm:spPr/>
      <dgm:t>
        <a:bodyPr/>
        <a:lstStyle/>
        <a:p>
          <a:r>
            <a:rPr lang="es-ES" dirty="0" err="1" smtClean="0"/>
            <a:t>Validació</a:t>
          </a:r>
          <a:r>
            <a:rPr lang="es-ES" dirty="0" smtClean="0"/>
            <a:t> </a:t>
          </a:r>
          <a:r>
            <a:rPr lang="es-ES" dirty="0" err="1" smtClean="0"/>
            <a:t>dels</a:t>
          </a:r>
          <a:r>
            <a:rPr lang="es-ES" dirty="0" smtClean="0"/>
            <a:t> </a:t>
          </a:r>
          <a:r>
            <a:rPr lang="es-ES" dirty="0" err="1" smtClean="0"/>
            <a:t>continguts</a:t>
          </a:r>
          <a:r>
            <a:rPr lang="es-ES" dirty="0" smtClean="0"/>
            <a:t> </a:t>
          </a:r>
          <a:r>
            <a:rPr lang="es-ES" dirty="0" err="1" smtClean="0"/>
            <a:t>generats</a:t>
          </a:r>
          <a:endParaRPr lang="es-ES" dirty="0"/>
        </a:p>
      </dgm:t>
    </dgm:pt>
    <dgm:pt modelId="{6E162F07-B6C2-4017-8E57-6F5A67057236}" type="parTrans" cxnId="{2E25E05E-D642-40DA-8511-8BD40D931ABD}">
      <dgm:prSet/>
      <dgm:spPr/>
      <dgm:t>
        <a:bodyPr/>
        <a:lstStyle/>
        <a:p>
          <a:endParaRPr lang="es-ES"/>
        </a:p>
      </dgm:t>
    </dgm:pt>
    <dgm:pt modelId="{5C19AA05-2F8D-47D9-9437-D5EEC5BB7510}" type="sibTrans" cxnId="{2E25E05E-D642-40DA-8511-8BD40D931ABD}">
      <dgm:prSet/>
      <dgm:spPr/>
      <dgm:t>
        <a:bodyPr/>
        <a:lstStyle/>
        <a:p>
          <a:endParaRPr lang="es-ES"/>
        </a:p>
      </dgm:t>
    </dgm:pt>
    <dgm:pt modelId="{72679B09-3B9D-4BEC-ABF9-79947C4374DA}" type="pres">
      <dgm:prSet presAssocID="{C25536CA-0617-4395-AC40-10EBB54C36F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D3472F6-62F0-4F21-BB4C-417767879899}" type="pres">
      <dgm:prSet presAssocID="{9A1155BB-82D9-4E3E-A9AE-CA9AC1CD0808}" presName="composite" presStyleCnt="0"/>
      <dgm:spPr/>
    </dgm:pt>
    <dgm:pt modelId="{1FDC44BD-C4D6-40BE-914D-FA46D76CE876}" type="pres">
      <dgm:prSet presAssocID="{9A1155BB-82D9-4E3E-A9AE-CA9AC1CD0808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BF6A720-0667-49B3-8158-25087A3C776B}" type="pres">
      <dgm:prSet presAssocID="{9A1155BB-82D9-4E3E-A9AE-CA9AC1CD0808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2E068A2-5FF1-469E-9C2B-3E1E491E360B}" type="pres">
      <dgm:prSet presAssocID="{E82FC1E9-9164-441B-A3D4-C9DD8F449415}" presName="sp" presStyleCnt="0"/>
      <dgm:spPr/>
    </dgm:pt>
    <dgm:pt modelId="{F0E9A2C4-8CBC-4919-BEA7-361B56E6804F}" type="pres">
      <dgm:prSet presAssocID="{54E7B0AA-2868-4590-AF4C-DD6F8C2DF5F3}" presName="composite" presStyleCnt="0"/>
      <dgm:spPr/>
    </dgm:pt>
    <dgm:pt modelId="{AEF38B19-C728-41F6-AE0D-53B1EFD08814}" type="pres">
      <dgm:prSet presAssocID="{54E7B0AA-2868-4590-AF4C-DD6F8C2DF5F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9D1876-7DCF-4815-BD51-784CA0077C67}" type="pres">
      <dgm:prSet presAssocID="{54E7B0AA-2868-4590-AF4C-DD6F8C2DF5F3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0861045-DF6B-4325-851B-7B841E97B23C}" type="pres">
      <dgm:prSet presAssocID="{D9F11DD9-43C7-4AB8-B522-14F5BA4524EC}" presName="sp" presStyleCnt="0"/>
      <dgm:spPr/>
    </dgm:pt>
    <dgm:pt modelId="{A2A20ED0-30C3-49DA-9BE9-8872C0E7189D}" type="pres">
      <dgm:prSet presAssocID="{EC04C525-4041-4316-B2DA-CDF3DEC1B991}" presName="composite" presStyleCnt="0"/>
      <dgm:spPr/>
    </dgm:pt>
    <dgm:pt modelId="{409D8CD4-6A72-4F4A-919E-ABA871F3D7F4}" type="pres">
      <dgm:prSet presAssocID="{EC04C525-4041-4316-B2DA-CDF3DEC1B991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89AD43-E198-4569-870D-0F789982FBB4}" type="pres">
      <dgm:prSet presAssocID="{EC04C525-4041-4316-B2DA-CDF3DEC1B991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08D2106-945B-44E1-97EF-C213DA2CABAC}" type="presOf" srcId="{9A1155BB-82D9-4E3E-A9AE-CA9AC1CD0808}" destId="{1FDC44BD-C4D6-40BE-914D-FA46D76CE876}" srcOrd="0" destOrd="0" presId="urn:microsoft.com/office/officeart/2005/8/layout/chevron2"/>
    <dgm:cxn modelId="{F9938F92-19AA-4D47-A976-97686475CA16}" srcId="{C25536CA-0617-4395-AC40-10EBB54C36F7}" destId="{54E7B0AA-2868-4590-AF4C-DD6F8C2DF5F3}" srcOrd="1" destOrd="0" parTransId="{187F14A9-1811-40FE-9908-570EAAF8AD6E}" sibTransId="{D9F11DD9-43C7-4AB8-B522-14F5BA4524EC}"/>
    <dgm:cxn modelId="{33B07DAF-FCD4-489E-A046-207463D00D23}" type="presOf" srcId="{21E47C4A-1366-434F-8647-7F4D7E3AF4C8}" destId="{0889AD43-E198-4569-870D-0F789982FBB4}" srcOrd="0" destOrd="0" presId="urn:microsoft.com/office/officeart/2005/8/layout/chevron2"/>
    <dgm:cxn modelId="{17CB6E1F-167F-46D8-92B4-87AF8CC831A3}" srcId="{C25536CA-0617-4395-AC40-10EBB54C36F7}" destId="{EC04C525-4041-4316-B2DA-CDF3DEC1B991}" srcOrd="2" destOrd="0" parTransId="{3885DEF0-6F38-45B4-8137-F1279162C2FF}" sibTransId="{D2B57113-C8E4-478A-918A-9685337F9AD4}"/>
    <dgm:cxn modelId="{613CDB56-93FD-4F92-8228-CF54C3F73A20}" type="presOf" srcId="{039981E9-3244-4D2C-AA71-3630648A1F5A}" destId="{A79D1876-7DCF-4815-BD51-784CA0077C67}" srcOrd="0" destOrd="1" presId="urn:microsoft.com/office/officeart/2005/8/layout/chevron2"/>
    <dgm:cxn modelId="{5D4E744E-E2BC-4944-A5BF-5DD26AD6248B}" type="presOf" srcId="{C25536CA-0617-4395-AC40-10EBB54C36F7}" destId="{72679B09-3B9D-4BEC-ABF9-79947C4374DA}" srcOrd="0" destOrd="0" presId="urn:microsoft.com/office/officeart/2005/8/layout/chevron2"/>
    <dgm:cxn modelId="{0E6D2747-B4C5-47A0-89F7-0AB72DC18C2C}" srcId="{54E7B0AA-2868-4590-AF4C-DD6F8C2DF5F3}" destId="{BB7FFA9C-CD02-4993-BF13-3ED886BEFFA2}" srcOrd="0" destOrd="0" parTransId="{017C2150-A3E3-471C-9D91-2F8C1FFFE52C}" sibTransId="{86F0F094-5072-4AFB-A136-9BA9BD7D3EF4}"/>
    <dgm:cxn modelId="{E8F88E5B-859A-4575-ADD3-14ACF96DEB0B}" type="presOf" srcId="{BB7FFA9C-CD02-4993-BF13-3ED886BEFFA2}" destId="{A79D1876-7DCF-4815-BD51-784CA0077C67}" srcOrd="0" destOrd="0" presId="urn:microsoft.com/office/officeart/2005/8/layout/chevron2"/>
    <dgm:cxn modelId="{DE6D78E1-04F7-43F3-8872-28FAF5630FEE}" type="presOf" srcId="{44D2ED35-EA6B-45E4-9194-66CB3D27E146}" destId="{0889AD43-E198-4569-870D-0F789982FBB4}" srcOrd="0" destOrd="1" presId="urn:microsoft.com/office/officeart/2005/8/layout/chevron2"/>
    <dgm:cxn modelId="{03E387E1-56B2-4BD5-8458-D55A04D8FEFA}" type="presOf" srcId="{54E7B0AA-2868-4590-AF4C-DD6F8C2DF5F3}" destId="{AEF38B19-C728-41F6-AE0D-53B1EFD08814}" srcOrd="0" destOrd="0" presId="urn:microsoft.com/office/officeart/2005/8/layout/chevron2"/>
    <dgm:cxn modelId="{45B71692-DCB1-48F8-A085-C62178019721}" type="presOf" srcId="{EC04C525-4041-4316-B2DA-CDF3DEC1B991}" destId="{409D8CD4-6A72-4F4A-919E-ABA871F3D7F4}" srcOrd="0" destOrd="0" presId="urn:microsoft.com/office/officeart/2005/8/layout/chevron2"/>
    <dgm:cxn modelId="{AE4A5E69-F2A2-4463-8E9B-65786B2556F6}" type="presOf" srcId="{9E7672ED-F779-46A3-AD1D-53F0B4CCE212}" destId="{6BF6A720-0667-49B3-8158-25087A3C776B}" srcOrd="0" destOrd="0" presId="urn:microsoft.com/office/officeart/2005/8/layout/chevron2"/>
    <dgm:cxn modelId="{2E25E05E-D642-40DA-8511-8BD40D931ABD}" srcId="{EC04C525-4041-4316-B2DA-CDF3DEC1B991}" destId="{44D2ED35-EA6B-45E4-9194-66CB3D27E146}" srcOrd="1" destOrd="0" parTransId="{6E162F07-B6C2-4017-8E57-6F5A67057236}" sibTransId="{5C19AA05-2F8D-47D9-9437-D5EEC5BB7510}"/>
    <dgm:cxn modelId="{CBBE6492-EAD7-4C1F-BB1B-336EBE7BDCF1}" srcId="{54E7B0AA-2868-4590-AF4C-DD6F8C2DF5F3}" destId="{039981E9-3244-4D2C-AA71-3630648A1F5A}" srcOrd="1" destOrd="0" parTransId="{166FCF9D-D863-40CF-969B-BAF703379BC7}" sibTransId="{43E31A4E-0920-4C99-A5B1-4BB720B32DD6}"/>
    <dgm:cxn modelId="{EDEC7766-CA5A-49D6-A708-C8EFF5526A5E}" srcId="{C25536CA-0617-4395-AC40-10EBB54C36F7}" destId="{9A1155BB-82D9-4E3E-A9AE-CA9AC1CD0808}" srcOrd="0" destOrd="0" parTransId="{4B179240-624C-4FAF-9638-4F8B153C531D}" sibTransId="{E82FC1E9-9164-441B-A3D4-C9DD8F449415}"/>
    <dgm:cxn modelId="{079E5E77-1E87-4650-B98B-DD2643099DE0}" srcId="{EC04C525-4041-4316-B2DA-CDF3DEC1B991}" destId="{21E47C4A-1366-434F-8647-7F4D7E3AF4C8}" srcOrd="0" destOrd="0" parTransId="{8775A900-AA5F-4463-A916-3C0F5F7D9579}" sibTransId="{158BBC4D-1B8F-4C2F-89CF-476C5A93DC8F}"/>
    <dgm:cxn modelId="{F4735417-DE3C-4963-AF59-19E30E7248D4}" srcId="{9A1155BB-82D9-4E3E-A9AE-CA9AC1CD0808}" destId="{9E7672ED-F779-46A3-AD1D-53F0B4CCE212}" srcOrd="0" destOrd="0" parTransId="{31A2BDE1-4B79-449B-B7D2-884672C2E995}" sibTransId="{052D0A9D-EF19-4955-B06A-3C6222F6F66B}"/>
    <dgm:cxn modelId="{386E6D0E-B20E-45C8-9DA4-1E2ACDADF688}" type="presParOf" srcId="{72679B09-3B9D-4BEC-ABF9-79947C4374DA}" destId="{BD3472F6-62F0-4F21-BB4C-417767879899}" srcOrd="0" destOrd="0" presId="urn:microsoft.com/office/officeart/2005/8/layout/chevron2"/>
    <dgm:cxn modelId="{C456D663-51C0-4A4A-9C0B-A9EAC18778AC}" type="presParOf" srcId="{BD3472F6-62F0-4F21-BB4C-417767879899}" destId="{1FDC44BD-C4D6-40BE-914D-FA46D76CE876}" srcOrd="0" destOrd="0" presId="urn:microsoft.com/office/officeart/2005/8/layout/chevron2"/>
    <dgm:cxn modelId="{0945E64E-2895-40BE-BE0D-D38CD536849C}" type="presParOf" srcId="{BD3472F6-62F0-4F21-BB4C-417767879899}" destId="{6BF6A720-0667-49B3-8158-25087A3C776B}" srcOrd="1" destOrd="0" presId="urn:microsoft.com/office/officeart/2005/8/layout/chevron2"/>
    <dgm:cxn modelId="{C0ED0051-15A6-4C75-B9D2-8E85E6F69763}" type="presParOf" srcId="{72679B09-3B9D-4BEC-ABF9-79947C4374DA}" destId="{B2E068A2-5FF1-469E-9C2B-3E1E491E360B}" srcOrd="1" destOrd="0" presId="urn:microsoft.com/office/officeart/2005/8/layout/chevron2"/>
    <dgm:cxn modelId="{7CF1A35C-2D6F-49E9-9937-C572598717A1}" type="presParOf" srcId="{72679B09-3B9D-4BEC-ABF9-79947C4374DA}" destId="{F0E9A2C4-8CBC-4919-BEA7-361B56E6804F}" srcOrd="2" destOrd="0" presId="urn:microsoft.com/office/officeart/2005/8/layout/chevron2"/>
    <dgm:cxn modelId="{E9C11DD0-A74A-4C0C-8028-3C13AD6DD400}" type="presParOf" srcId="{F0E9A2C4-8CBC-4919-BEA7-361B56E6804F}" destId="{AEF38B19-C728-41F6-AE0D-53B1EFD08814}" srcOrd="0" destOrd="0" presId="urn:microsoft.com/office/officeart/2005/8/layout/chevron2"/>
    <dgm:cxn modelId="{5B79CBBC-97BE-4C2F-A7A8-173313103DA3}" type="presParOf" srcId="{F0E9A2C4-8CBC-4919-BEA7-361B56E6804F}" destId="{A79D1876-7DCF-4815-BD51-784CA0077C67}" srcOrd="1" destOrd="0" presId="urn:microsoft.com/office/officeart/2005/8/layout/chevron2"/>
    <dgm:cxn modelId="{FB0C9B03-1715-4B74-95D7-8A509A9E71CE}" type="presParOf" srcId="{72679B09-3B9D-4BEC-ABF9-79947C4374DA}" destId="{00861045-DF6B-4325-851B-7B841E97B23C}" srcOrd="3" destOrd="0" presId="urn:microsoft.com/office/officeart/2005/8/layout/chevron2"/>
    <dgm:cxn modelId="{D3E4EC88-3AE7-48AF-AD2D-4D0886C9D299}" type="presParOf" srcId="{72679B09-3B9D-4BEC-ABF9-79947C4374DA}" destId="{A2A20ED0-30C3-49DA-9BE9-8872C0E7189D}" srcOrd="4" destOrd="0" presId="urn:microsoft.com/office/officeart/2005/8/layout/chevron2"/>
    <dgm:cxn modelId="{CBC45A9B-CE4C-43E0-A912-843B699C9FAD}" type="presParOf" srcId="{A2A20ED0-30C3-49DA-9BE9-8872C0E7189D}" destId="{409D8CD4-6A72-4F4A-919E-ABA871F3D7F4}" srcOrd="0" destOrd="0" presId="urn:microsoft.com/office/officeart/2005/8/layout/chevron2"/>
    <dgm:cxn modelId="{799DA155-CD53-4247-BDEE-1F259D9B4E9D}" type="presParOf" srcId="{A2A20ED0-30C3-49DA-9BE9-8872C0E7189D}" destId="{0889AD43-E198-4569-870D-0F789982FBB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266EA2A-AC25-4EF4-8EA0-4F47A1E235E4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C1B1AE36-52A4-4CDC-836B-D57AD3887314}">
      <dgm:prSet phldrT="[Texto]"/>
      <dgm:spPr/>
      <dgm:t>
        <a:bodyPr/>
        <a:lstStyle/>
        <a:p>
          <a:r>
            <a:rPr lang="es-ES" b="1" dirty="0" err="1" smtClean="0"/>
            <a:t>Missió</a:t>
          </a:r>
          <a:endParaRPr lang="es-ES" b="1" dirty="0"/>
        </a:p>
      </dgm:t>
    </dgm:pt>
    <dgm:pt modelId="{D2997642-C5C2-4822-B554-FCA1F8B6A3BC}" type="parTrans" cxnId="{C8F3C928-7A3E-49F5-A785-98F2D9190813}">
      <dgm:prSet/>
      <dgm:spPr/>
      <dgm:t>
        <a:bodyPr/>
        <a:lstStyle/>
        <a:p>
          <a:endParaRPr lang="es-ES"/>
        </a:p>
      </dgm:t>
    </dgm:pt>
    <dgm:pt modelId="{193B0CFA-1338-49B9-A7CE-B2C3F6706925}" type="sibTrans" cxnId="{C8F3C928-7A3E-49F5-A785-98F2D9190813}">
      <dgm:prSet/>
      <dgm:spPr/>
      <dgm:t>
        <a:bodyPr/>
        <a:lstStyle/>
        <a:p>
          <a:endParaRPr lang="es-ES"/>
        </a:p>
      </dgm:t>
    </dgm:pt>
    <dgm:pt modelId="{57C80174-4F68-46B5-8067-A6F9C4882193}">
      <dgm:prSet phldrT="[Texto]"/>
      <dgm:spPr/>
      <dgm:t>
        <a:bodyPr/>
        <a:lstStyle/>
        <a:p>
          <a:r>
            <a:rPr lang="ca-ES" dirty="0" smtClean="0"/>
            <a:t>El CBSR és una entitat pública que presta serveis socials per al benestar i millora de la qualitat de vida dels ciutadans. Està format per professionals que treballen amb rigor i qualitat en l’atenció i suport a les persones més necessitades i té la vocació de ser un instrument al servei de la igualtat </a:t>
          </a:r>
          <a:r>
            <a:rPr lang="ca-ES" dirty="0" smtClean="0"/>
            <a:t>d’oportunitats </a:t>
          </a:r>
          <a:r>
            <a:rPr lang="ca-ES" dirty="0" smtClean="0"/>
            <a:t>a la societat del nostre àmbit territorial. </a:t>
          </a:r>
          <a:endParaRPr lang="es-ES" dirty="0"/>
        </a:p>
      </dgm:t>
    </dgm:pt>
    <dgm:pt modelId="{D975552F-B59E-4328-95E5-0581C9545870}" type="parTrans" cxnId="{7B05D6CD-4EF1-4DB5-B27E-6BE6323366F9}">
      <dgm:prSet/>
      <dgm:spPr/>
      <dgm:t>
        <a:bodyPr/>
        <a:lstStyle/>
        <a:p>
          <a:endParaRPr lang="es-ES"/>
        </a:p>
      </dgm:t>
    </dgm:pt>
    <dgm:pt modelId="{6EBC4DAB-3AAE-4C6F-9C75-9E4C51E13B2D}" type="sibTrans" cxnId="{7B05D6CD-4EF1-4DB5-B27E-6BE6323366F9}">
      <dgm:prSet/>
      <dgm:spPr/>
      <dgm:t>
        <a:bodyPr/>
        <a:lstStyle/>
        <a:p>
          <a:endParaRPr lang="es-ES"/>
        </a:p>
      </dgm:t>
    </dgm:pt>
    <dgm:pt modelId="{3527DB51-F842-4252-BC25-FDC5B414076D}">
      <dgm:prSet phldrT="[Texto]"/>
      <dgm:spPr/>
      <dgm:t>
        <a:bodyPr/>
        <a:lstStyle/>
        <a:p>
          <a:r>
            <a:rPr lang="es-ES" b="1" dirty="0" err="1" smtClean="0"/>
            <a:t>Visió</a:t>
          </a:r>
          <a:endParaRPr lang="es-ES" b="1" dirty="0"/>
        </a:p>
      </dgm:t>
    </dgm:pt>
    <dgm:pt modelId="{FC7D8F04-1C16-466E-87DB-0D8520D0EDDD}" type="parTrans" cxnId="{4585C4FF-088B-4ED5-B7D5-C57F0C15E7DC}">
      <dgm:prSet/>
      <dgm:spPr/>
      <dgm:t>
        <a:bodyPr/>
        <a:lstStyle/>
        <a:p>
          <a:endParaRPr lang="es-ES"/>
        </a:p>
      </dgm:t>
    </dgm:pt>
    <dgm:pt modelId="{3296CCE5-FE00-4AC4-B7D7-8871F5855378}" type="sibTrans" cxnId="{4585C4FF-088B-4ED5-B7D5-C57F0C15E7DC}">
      <dgm:prSet/>
      <dgm:spPr/>
      <dgm:t>
        <a:bodyPr/>
        <a:lstStyle/>
        <a:p>
          <a:endParaRPr lang="es-ES"/>
        </a:p>
      </dgm:t>
    </dgm:pt>
    <dgm:pt modelId="{D9A43B94-B84B-41E1-A02E-87517E6E273C}">
      <dgm:prSet phldrT="[Texto]"/>
      <dgm:spPr/>
      <dgm:t>
        <a:bodyPr/>
        <a:lstStyle/>
        <a:p>
          <a:r>
            <a:rPr lang="ca-ES" dirty="0" smtClean="0"/>
            <a:t>Treballem per acompanyar les persones en el procés per a millorar la seva situació. Busquem anticipar-nos i prevenir els problemes en la mesura del possible i resoldre’ls amb creativitat per assolir la igualtat d’oportunitats. Volem avançar en el model de </a:t>
          </a:r>
          <a:r>
            <a:rPr lang="ca-ES" dirty="0" err="1" smtClean="0"/>
            <a:t>Governança</a:t>
          </a:r>
          <a:r>
            <a:rPr lang="ca-ES" dirty="0" smtClean="0"/>
            <a:t> Territorial com a instrument de cooperació, col·laboració i </a:t>
          </a:r>
          <a:r>
            <a:rPr lang="ca-ES" dirty="0" err="1" smtClean="0"/>
            <a:t>corresponsabilització</a:t>
          </a:r>
          <a:r>
            <a:rPr lang="ca-ES" dirty="0" smtClean="0"/>
            <a:t> entre tots els agents socials per tal de millorar la realitat social de la comarca</a:t>
          </a:r>
          <a:endParaRPr lang="es-ES" dirty="0"/>
        </a:p>
      </dgm:t>
    </dgm:pt>
    <dgm:pt modelId="{AF3DBB95-09C6-42FA-A1BE-5E01FEC6B192}" type="parTrans" cxnId="{8BAD55C3-E6B0-4F0E-8CAE-A3E4FC36CD64}">
      <dgm:prSet/>
      <dgm:spPr/>
      <dgm:t>
        <a:bodyPr/>
        <a:lstStyle/>
        <a:p>
          <a:endParaRPr lang="es-ES"/>
        </a:p>
      </dgm:t>
    </dgm:pt>
    <dgm:pt modelId="{19B98ADE-7562-444B-AB20-94F3B453B0F0}" type="sibTrans" cxnId="{8BAD55C3-E6B0-4F0E-8CAE-A3E4FC36CD64}">
      <dgm:prSet/>
      <dgm:spPr/>
      <dgm:t>
        <a:bodyPr/>
        <a:lstStyle/>
        <a:p>
          <a:endParaRPr lang="es-ES"/>
        </a:p>
      </dgm:t>
    </dgm:pt>
    <dgm:pt modelId="{45203FF2-13CD-4794-B261-EEDDAFB094BD}" type="pres">
      <dgm:prSet presAssocID="{2266EA2A-AC25-4EF4-8EA0-4F47A1E235E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0A1ACD3-AB31-4808-A58B-3F29ED5B97E9}" type="pres">
      <dgm:prSet presAssocID="{C1B1AE36-52A4-4CDC-836B-D57AD3887314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2A28D7B-129A-40F6-8EA0-AE2F3BB721A9}" type="pres">
      <dgm:prSet presAssocID="{C1B1AE36-52A4-4CDC-836B-D57AD3887314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6619044-9231-491A-86BC-A24491AE5B68}" type="pres">
      <dgm:prSet presAssocID="{3527DB51-F842-4252-BC25-FDC5B414076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20A7F89-398B-4569-8417-8F4384C1F822}" type="pres">
      <dgm:prSet presAssocID="{3527DB51-F842-4252-BC25-FDC5B414076D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BAD55C3-E6B0-4F0E-8CAE-A3E4FC36CD64}" srcId="{3527DB51-F842-4252-BC25-FDC5B414076D}" destId="{D9A43B94-B84B-41E1-A02E-87517E6E273C}" srcOrd="0" destOrd="0" parTransId="{AF3DBB95-09C6-42FA-A1BE-5E01FEC6B192}" sibTransId="{19B98ADE-7562-444B-AB20-94F3B453B0F0}"/>
    <dgm:cxn modelId="{C8F3C928-7A3E-49F5-A785-98F2D9190813}" srcId="{2266EA2A-AC25-4EF4-8EA0-4F47A1E235E4}" destId="{C1B1AE36-52A4-4CDC-836B-D57AD3887314}" srcOrd="0" destOrd="0" parTransId="{D2997642-C5C2-4822-B554-FCA1F8B6A3BC}" sibTransId="{193B0CFA-1338-49B9-A7CE-B2C3F6706925}"/>
    <dgm:cxn modelId="{4585C4FF-088B-4ED5-B7D5-C57F0C15E7DC}" srcId="{2266EA2A-AC25-4EF4-8EA0-4F47A1E235E4}" destId="{3527DB51-F842-4252-BC25-FDC5B414076D}" srcOrd="1" destOrd="0" parTransId="{FC7D8F04-1C16-466E-87DB-0D8520D0EDDD}" sibTransId="{3296CCE5-FE00-4AC4-B7D7-8871F5855378}"/>
    <dgm:cxn modelId="{7B05D6CD-4EF1-4DB5-B27E-6BE6323366F9}" srcId="{C1B1AE36-52A4-4CDC-836B-D57AD3887314}" destId="{57C80174-4F68-46B5-8067-A6F9C4882193}" srcOrd="0" destOrd="0" parTransId="{D975552F-B59E-4328-95E5-0581C9545870}" sibTransId="{6EBC4DAB-3AAE-4C6F-9C75-9E4C51E13B2D}"/>
    <dgm:cxn modelId="{CAD55D0D-47F9-4E46-8D7B-24E5AB3B8DC9}" type="presOf" srcId="{3527DB51-F842-4252-BC25-FDC5B414076D}" destId="{96619044-9231-491A-86BC-A24491AE5B68}" srcOrd="0" destOrd="0" presId="urn:microsoft.com/office/officeart/2005/8/layout/vList2"/>
    <dgm:cxn modelId="{FE87AFE8-8A9F-4137-AB95-879EC7829F52}" type="presOf" srcId="{C1B1AE36-52A4-4CDC-836B-D57AD3887314}" destId="{50A1ACD3-AB31-4808-A58B-3F29ED5B97E9}" srcOrd="0" destOrd="0" presId="urn:microsoft.com/office/officeart/2005/8/layout/vList2"/>
    <dgm:cxn modelId="{2B321961-C2EB-44CA-A96E-84C397612024}" type="presOf" srcId="{2266EA2A-AC25-4EF4-8EA0-4F47A1E235E4}" destId="{45203FF2-13CD-4794-B261-EEDDAFB094BD}" srcOrd="0" destOrd="0" presId="urn:microsoft.com/office/officeart/2005/8/layout/vList2"/>
    <dgm:cxn modelId="{56F790BA-3863-42CB-8209-8387526B6BB0}" type="presOf" srcId="{57C80174-4F68-46B5-8067-A6F9C4882193}" destId="{92A28D7B-129A-40F6-8EA0-AE2F3BB721A9}" srcOrd="0" destOrd="0" presId="urn:microsoft.com/office/officeart/2005/8/layout/vList2"/>
    <dgm:cxn modelId="{73A385E9-5EB9-4637-9D70-F5B6137E632A}" type="presOf" srcId="{D9A43B94-B84B-41E1-A02E-87517E6E273C}" destId="{C20A7F89-398B-4569-8417-8F4384C1F822}" srcOrd="0" destOrd="0" presId="urn:microsoft.com/office/officeart/2005/8/layout/vList2"/>
    <dgm:cxn modelId="{B903DEB3-B333-4B4B-8596-64E3DEBE4966}" type="presParOf" srcId="{45203FF2-13CD-4794-B261-EEDDAFB094BD}" destId="{50A1ACD3-AB31-4808-A58B-3F29ED5B97E9}" srcOrd="0" destOrd="0" presId="urn:microsoft.com/office/officeart/2005/8/layout/vList2"/>
    <dgm:cxn modelId="{84D2FF73-5EB4-4750-9339-769A326E398E}" type="presParOf" srcId="{45203FF2-13CD-4794-B261-EEDDAFB094BD}" destId="{92A28D7B-129A-40F6-8EA0-AE2F3BB721A9}" srcOrd="1" destOrd="0" presId="urn:microsoft.com/office/officeart/2005/8/layout/vList2"/>
    <dgm:cxn modelId="{2ACEB3E0-2A8B-47A0-BD5E-F4979238C09A}" type="presParOf" srcId="{45203FF2-13CD-4794-B261-EEDDAFB094BD}" destId="{96619044-9231-491A-86BC-A24491AE5B68}" srcOrd="2" destOrd="0" presId="urn:microsoft.com/office/officeart/2005/8/layout/vList2"/>
    <dgm:cxn modelId="{3CADC2ED-787B-4151-B90D-B5500D9362EE}" type="presParOf" srcId="{45203FF2-13CD-4794-B261-EEDDAFB094BD}" destId="{C20A7F89-398B-4569-8417-8F4384C1F822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266EA2A-AC25-4EF4-8EA0-4F47A1E235E4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C1B1AE36-52A4-4CDC-836B-D57AD3887314}">
      <dgm:prSet phldrT="[Texto]" custT="1"/>
      <dgm:spPr/>
      <dgm:t>
        <a:bodyPr/>
        <a:lstStyle/>
        <a:p>
          <a:r>
            <a:rPr lang="es-ES" sz="2200" b="1" dirty="0" err="1" smtClean="0"/>
            <a:t>Valors</a:t>
          </a:r>
          <a:endParaRPr lang="es-ES" sz="2200" b="1" dirty="0"/>
        </a:p>
      </dgm:t>
    </dgm:pt>
    <dgm:pt modelId="{D2997642-C5C2-4822-B554-FCA1F8B6A3BC}" type="parTrans" cxnId="{C8F3C928-7A3E-49F5-A785-98F2D9190813}">
      <dgm:prSet/>
      <dgm:spPr/>
      <dgm:t>
        <a:bodyPr/>
        <a:lstStyle/>
        <a:p>
          <a:endParaRPr lang="es-ES"/>
        </a:p>
      </dgm:t>
    </dgm:pt>
    <dgm:pt modelId="{193B0CFA-1338-49B9-A7CE-B2C3F6706925}" type="sibTrans" cxnId="{C8F3C928-7A3E-49F5-A785-98F2D9190813}">
      <dgm:prSet/>
      <dgm:spPr/>
      <dgm:t>
        <a:bodyPr/>
        <a:lstStyle/>
        <a:p>
          <a:endParaRPr lang="es-ES"/>
        </a:p>
      </dgm:t>
    </dgm:pt>
    <dgm:pt modelId="{57C80174-4F68-46B5-8067-A6F9C4882193}">
      <dgm:prSet phldrT="[Texto]" custT="1"/>
      <dgm:spPr/>
      <dgm:t>
        <a:bodyPr/>
        <a:lstStyle/>
        <a:p>
          <a:r>
            <a:rPr lang="ca-ES" sz="2200" dirty="0" smtClean="0"/>
            <a:t>Confidencialitat </a:t>
          </a:r>
          <a:endParaRPr lang="es-ES" sz="2200" dirty="0"/>
        </a:p>
      </dgm:t>
    </dgm:pt>
    <dgm:pt modelId="{D975552F-B59E-4328-95E5-0581C9545870}" type="parTrans" cxnId="{7B05D6CD-4EF1-4DB5-B27E-6BE6323366F9}">
      <dgm:prSet/>
      <dgm:spPr/>
      <dgm:t>
        <a:bodyPr/>
        <a:lstStyle/>
        <a:p>
          <a:endParaRPr lang="es-ES"/>
        </a:p>
      </dgm:t>
    </dgm:pt>
    <dgm:pt modelId="{6EBC4DAB-3AAE-4C6F-9C75-9E4C51E13B2D}" type="sibTrans" cxnId="{7B05D6CD-4EF1-4DB5-B27E-6BE6323366F9}">
      <dgm:prSet/>
      <dgm:spPr/>
      <dgm:t>
        <a:bodyPr/>
        <a:lstStyle/>
        <a:p>
          <a:endParaRPr lang="es-ES"/>
        </a:p>
      </dgm:t>
    </dgm:pt>
    <dgm:pt modelId="{1B6154AF-51BA-4713-B2D0-7DF8FD7B19D2}">
      <dgm:prSet custT="1"/>
      <dgm:spPr/>
      <dgm:t>
        <a:bodyPr/>
        <a:lstStyle/>
        <a:p>
          <a:r>
            <a:rPr lang="ca-ES" sz="2200" dirty="0" smtClean="0"/>
            <a:t>Qualitat </a:t>
          </a:r>
          <a:endParaRPr lang="es-ES" sz="2200" dirty="0"/>
        </a:p>
      </dgm:t>
    </dgm:pt>
    <dgm:pt modelId="{8DC21622-8659-4694-BD58-74C7BA338A20}" type="parTrans" cxnId="{62320ABC-CB2C-4CF2-9FDC-2E682304D1E0}">
      <dgm:prSet/>
      <dgm:spPr/>
      <dgm:t>
        <a:bodyPr/>
        <a:lstStyle/>
        <a:p>
          <a:endParaRPr lang="es-ES"/>
        </a:p>
      </dgm:t>
    </dgm:pt>
    <dgm:pt modelId="{216E9CDD-ADEA-4CA6-B3C2-9F160B10347F}" type="sibTrans" cxnId="{62320ABC-CB2C-4CF2-9FDC-2E682304D1E0}">
      <dgm:prSet/>
      <dgm:spPr/>
      <dgm:t>
        <a:bodyPr/>
        <a:lstStyle/>
        <a:p>
          <a:endParaRPr lang="es-ES"/>
        </a:p>
      </dgm:t>
    </dgm:pt>
    <dgm:pt modelId="{831B0C3A-FFD1-4EF0-8B87-549C3924F1AB}">
      <dgm:prSet custT="1"/>
      <dgm:spPr/>
      <dgm:t>
        <a:bodyPr/>
        <a:lstStyle/>
        <a:p>
          <a:r>
            <a:rPr lang="ca-ES" sz="2200" dirty="0" smtClean="0"/>
            <a:t>Treball en equip </a:t>
          </a:r>
          <a:endParaRPr lang="es-ES" sz="2200" dirty="0"/>
        </a:p>
      </dgm:t>
    </dgm:pt>
    <dgm:pt modelId="{B0FAAB84-9866-4490-A083-891B493963AB}" type="parTrans" cxnId="{20AF20B7-0108-44F0-8A1A-E38E2E7F241D}">
      <dgm:prSet/>
      <dgm:spPr/>
      <dgm:t>
        <a:bodyPr/>
        <a:lstStyle/>
        <a:p>
          <a:endParaRPr lang="es-ES"/>
        </a:p>
      </dgm:t>
    </dgm:pt>
    <dgm:pt modelId="{08624710-C4F5-4BE4-BFB8-E633F9C5444A}" type="sibTrans" cxnId="{20AF20B7-0108-44F0-8A1A-E38E2E7F241D}">
      <dgm:prSet/>
      <dgm:spPr/>
      <dgm:t>
        <a:bodyPr/>
        <a:lstStyle/>
        <a:p>
          <a:endParaRPr lang="es-ES"/>
        </a:p>
      </dgm:t>
    </dgm:pt>
    <dgm:pt modelId="{2C7A9356-8733-47A6-BCD3-2D06DD7C790A}">
      <dgm:prSet custT="1"/>
      <dgm:spPr/>
      <dgm:t>
        <a:bodyPr/>
        <a:lstStyle/>
        <a:p>
          <a:r>
            <a:rPr lang="ca-ES" sz="2200" dirty="0" smtClean="0"/>
            <a:t>Respecte</a:t>
          </a:r>
          <a:endParaRPr lang="es-ES" sz="2200" dirty="0"/>
        </a:p>
      </dgm:t>
    </dgm:pt>
    <dgm:pt modelId="{7E726C04-66BB-4452-9F85-E7FC5E5D228B}" type="parTrans" cxnId="{A754C93A-80D8-4DBB-B0BE-670E03680214}">
      <dgm:prSet/>
      <dgm:spPr/>
      <dgm:t>
        <a:bodyPr/>
        <a:lstStyle/>
        <a:p>
          <a:endParaRPr lang="es-ES"/>
        </a:p>
      </dgm:t>
    </dgm:pt>
    <dgm:pt modelId="{FE8BD416-B194-4D8F-A3CF-016463391B78}" type="sibTrans" cxnId="{A754C93A-80D8-4DBB-B0BE-670E03680214}">
      <dgm:prSet/>
      <dgm:spPr/>
      <dgm:t>
        <a:bodyPr/>
        <a:lstStyle/>
        <a:p>
          <a:endParaRPr lang="es-ES"/>
        </a:p>
      </dgm:t>
    </dgm:pt>
    <dgm:pt modelId="{74D14650-3CB9-4472-B915-FFE0AF3BFE76}">
      <dgm:prSet custT="1"/>
      <dgm:spPr/>
      <dgm:t>
        <a:bodyPr/>
        <a:lstStyle/>
        <a:p>
          <a:r>
            <a:rPr lang="ca-ES" sz="2200" dirty="0" smtClean="0"/>
            <a:t>Motivació</a:t>
          </a:r>
          <a:endParaRPr lang="es-ES" sz="2200" dirty="0"/>
        </a:p>
      </dgm:t>
    </dgm:pt>
    <dgm:pt modelId="{2CEC193D-547E-48A8-91C3-AAAAFE372E19}" type="parTrans" cxnId="{5DDEC21E-5E73-43EC-8A02-14FED53E0875}">
      <dgm:prSet/>
      <dgm:spPr/>
      <dgm:t>
        <a:bodyPr/>
        <a:lstStyle/>
        <a:p>
          <a:endParaRPr lang="es-ES"/>
        </a:p>
      </dgm:t>
    </dgm:pt>
    <dgm:pt modelId="{586544B4-BA50-49FF-A2F8-A508616B8E1E}" type="sibTrans" cxnId="{5DDEC21E-5E73-43EC-8A02-14FED53E0875}">
      <dgm:prSet/>
      <dgm:spPr/>
      <dgm:t>
        <a:bodyPr/>
        <a:lstStyle/>
        <a:p>
          <a:endParaRPr lang="es-ES"/>
        </a:p>
      </dgm:t>
    </dgm:pt>
    <dgm:pt modelId="{00FF0D1A-7DC6-4205-9C8D-D99D0985D4C2}">
      <dgm:prSet custT="1"/>
      <dgm:spPr/>
      <dgm:t>
        <a:bodyPr/>
        <a:lstStyle/>
        <a:p>
          <a:r>
            <a:rPr lang="ca-ES" sz="2200" dirty="0" smtClean="0"/>
            <a:t>Responsabilitat </a:t>
          </a:r>
          <a:endParaRPr lang="es-ES" sz="2200" dirty="0"/>
        </a:p>
      </dgm:t>
    </dgm:pt>
    <dgm:pt modelId="{5BCF3B4E-AE4C-4BFE-942E-9FFD922FEF29}" type="parTrans" cxnId="{859C124E-BD8B-4A59-872D-A38E176AE349}">
      <dgm:prSet/>
      <dgm:spPr/>
      <dgm:t>
        <a:bodyPr/>
        <a:lstStyle/>
        <a:p>
          <a:endParaRPr lang="es-ES"/>
        </a:p>
      </dgm:t>
    </dgm:pt>
    <dgm:pt modelId="{1CF70E4B-B02A-4805-A414-E1C3E349203F}" type="sibTrans" cxnId="{859C124E-BD8B-4A59-872D-A38E176AE349}">
      <dgm:prSet/>
      <dgm:spPr/>
      <dgm:t>
        <a:bodyPr/>
        <a:lstStyle/>
        <a:p>
          <a:endParaRPr lang="es-ES"/>
        </a:p>
      </dgm:t>
    </dgm:pt>
    <dgm:pt modelId="{5537728A-522F-4A6F-B7C5-4BF99DD1ADA8}">
      <dgm:prSet custT="1"/>
      <dgm:spPr/>
      <dgm:t>
        <a:bodyPr/>
        <a:lstStyle/>
        <a:p>
          <a:r>
            <a:rPr lang="ca-ES" sz="2200" dirty="0" smtClean="0"/>
            <a:t>Empatia</a:t>
          </a:r>
          <a:endParaRPr lang="es-ES" sz="2200" dirty="0"/>
        </a:p>
      </dgm:t>
    </dgm:pt>
    <dgm:pt modelId="{92880339-D0CF-4251-8B63-726522D48D0A}" type="parTrans" cxnId="{5BFD58D9-9513-4B45-AD3C-A9867281B5D3}">
      <dgm:prSet/>
      <dgm:spPr/>
      <dgm:t>
        <a:bodyPr/>
        <a:lstStyle/>
        <a:p>
          <a:endParaRPr lang="es-ES"/>
        </a:p>
      </dgm:t>
    </dgm:pt>
    <dgm:pt modelId="{15DC7E07-DB68-4130-A3D8-77E326C24ADA}" type="sibTrans" cxnId="{5BFD58D9-9513-4B45-AD3C-A9867281B5D3}">
      <dgm:prSet/>
      <dgm:spPr/>
      <dgm:t>
        <a:bodyPr/>
        <a:lstStyle/>
        <a:p>
          <a:endParaRPr lang="es-ES"/>
        </a:p>
      </dgm:t>
    </dgm:pt>
    <dgm:pt modelId="{45203FF2-13CD-4794-B261-EEDDAFB094BD}" type="pres">
      <dgm:prSet presAssocID="{2266EA2A-AC25-4EF4-8EA0-4F47A1E235E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0A1ACD3-AB31-4808-A58B-3F29ED5B97E9}" type="pres">
      <dgm:prSet presAssocID="{C1B1AE36-52A4-4CDC-836B-D57AD3887314}" presName="parentText" presStyleLbl="node1" presStyleIdx="0" presStyleCnt="1" custScaleY="49408" custLinFactNeighborY="-125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2A28D7B-129A-40F6-8EA0-AE2F3BB721A9}" type="pres">
      <dgm:prSet presAssocID="{C1B1AE36-52A4-4CDC-836B-D57AD3887314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DDEC21E-5E73-43EC-8A02-14FED53E0875}" srcId="{C1B1AE36-52A4-4CDC-836B-D57AD3887314}" destId="{74D14650-3CB9-4472-B915-FFE0AF3BFE76}" srcOrd="4" destOrd="0" parTransId="{2CEC193D-547E-48A8-91C3-AAAAFE372E19}" sibTransId="{586544B4-BA50-49FF-A2F8-A508616B8E1E}"/>
    <dgm:cxn modelId="{1A399BA4-89F1-4FC2-A0A9-32A0625D6DDC}" type="presOf" srcId="{5537728A-522F-4A6F-B7C5-4BF99DD1ADA8}" destId="{92A28D7B-129A-40F6-8EA0-AE2F3BB721A9}" srcOrd="0" destOrd="6" presId="urn:microsoft.com/office/officeart/2005/8/layout/vList2"/>
    <dgm:cxn modelId="{20AF20B7-0108-44F0-8A1A-E38E2E7F241D}" srcId="{C1B1AE36-52A4-4CDC-836B-D57AD3887314}" destId="{831B0C3A-FFD1-4EF0-8B87-549C3924F1AB}" srcOrd="2" destOrd="0" parTransId="{B0FAAB84-9866-4490-A083-891B493963AB}" sibTransId="{08624710-C4F5-4BE4-BFB8-E633F9C5444A}"/>
    <dgm:cxn modelId="{9ABEF5EC-46DD-4ACD-98A1-CFCEF26A19EA}" type="presOf" srcId="{1B6154AF-51BA-4713-B2D0-7DF8FD7B19D2}" destId="{92A28D7B-129A-40F6-8EA0-AE2F3BB721A9}" srcOrd="0" destOrd="1" presId="urn:microsoft.com/office/officeart/2005/8/layout/vList2"/>
    <dgm:cxn modelId="{611E0345-4DBC-4945-9E43-2C74F5300551}" type="presOf" srcId="{57C80174-4F68-46B5-8067-A6F9C4882193}" destId="{92A28D7B-129A-40F6-8EA0-AE2F3BB721A9}" srcOrd="0" destOrd="0" presId="urn:microsoft.com/office/officeart/2005/8/layout/vList2"/>
    <dgm:cxn modelId="{62320ABC-CB2C-4CF2-9FDC-2E682304D1E0}" srcId="{C1B1AE36-52A4-4CDC-836B-D57AD3887314}" destId="{1B6154AF-51BA-4713-B2D0-7DF8FD7B19D2}" srcOrd="1" destOrd="0" parTransId="{8DC21622-8659-4694-BD58-74C7BA338A20}" sibTransId="{216E9CDD-ADEA-4CA6-B3C2-9F160B10347F}"/>
    <dgm:cxn modelId="{7B05D6CD-4EF1-4DB5-B27E-6BE6323366F9}" srcId="{C1B1AE36-52A4-4CDC-836B-D57AD3887314}" destId="{57C80174-4F68-46B5-8067-A6F9C4882193}" srcOrd="0" destOrd="0" parTransId="{D975552F-B59E-4328-95E5-0581C9545870}" sibTransId="{6EBC4DAB-3AAE-4C6F-9C75-9E4C51E13B2D}"/>
    <dgm:cxn modelId="{3ECE348B-6341-4C25-95B4-0B19EBDFDD75}" type="presOf" srcId="{00FF0D1A-7DC6-4205-9C8D-D99D0985D4C2}" destId="{92A28D7B-129A-40F6-8EA0-AE2F3BB721A9}" srcOrd="0" destOrd="5" presId="urn:microsoft.com/office/officeart/2005/8/layout/vList2"/>
    <dgm:cxn modelId="{5BFD58D9-9513-4B45-AD3C-A9867281B5D3}" srcId="{C1B1AE36-52A4-4CDC-836B-D57AD3887314}" destId="{5537728A-522F-4A6F-B7C5-4BF99DD1ADA8}" srcOrd="6" destOrd="0" parTransId="{92880339-D0CF-4251-8B63-726522D48D0A}" sibTransId="{15DC7E07-DB68-4130-A3D8-77E326C24ADA}"/>
    <dgm:cxn modelId="{E6D7A7B2-5EA9-47F6-A0C4-156757647FD8}" type="presOf" srcId="{2266EA2A-AC25-4EF4-8EA0-4F47A1E235E4}" destId="{45203FF2-13CD-4794-B261-EEDDAFB094BD}" srcOrd="0" destOrd="0" presId="urn:microsoft.com/office/officeart/2005/8/layout/vList2"/>
    <dgm:cxn modelId="{9B466EDC-875E-4C3C-92C4-80DB9D0EA104}" type="presOf" srcId="{831B0C3A-FFD1-4EF0-8B87-549C3924F1AB}" destId="{92A28D7B-129A-40F6-8EA0-AE2F3BB721A9}" srcOrd="0" destOrd="2" presId="urn:microsoft.com/office/officeart/2005/8/layout/vList2"/>
    <dgm:cxn modelId="{8B11216C-329C-466F-B748-B82C11A5E237}" type="presOf" srcId="{2C7A9356-8733-47A6-BCD3-2D06DD7C790A}" destId="{92A28D7B-129A-40F6-8EA0-AE2F3BB721A9}" srcOrd="0" destOrd="3" presId="urn:microsoft.com/office/officeart/2005/8/layout/vList2"/>
    <dgm:cxn modelId="{859C124E-BD8B-4A59-872D-A38E176AE349}" srcId="{C1B1AE36-52A4-4CDC-836B-D57AD3887314}" destId="{00FF0D1A-7DC6-4205-9C8D-D99D0985D4C2}" srcOrd="5" destOrd="0" parTransId="{5BCF3B4E-AE4C-4BFE-942E-9FFD922FEF29}" sibTransId="{1CF70E4B-B02A-4805-A414-E1C3E349203F}"/>
    <dgm:cxn modelId="{A754C93A-80D8-4DBB-B0BE-670E03680214}" srcId="{C1B1AE36-52A4-4CDC-836B-D57AD3887314}" destId="{2C7A9356-8733-47A6-BCD3-2D06DD7C790A}" srcOrd="3" destOrd="0" parTransId="{7E726C04-66BB-4452-9F85-E7FC5E5D228B}" sibTransId="{FE8BD416-B194-4D8F-A3CF-016463391B78}"/>
    <dgm:cxn modelId="{257A5B1D-788D-4434-81D5-47825312CD26}" type="presOf" srcId="{74D14650-3CB9-4472-B915-FFE0AF3BFE76}" destId="{92A28D7B-129A-40F6-8EA0-AE2F3BB721A9}" srcOrd="0" destOrd="4" presId="urn:microsoft.com/office/officeart/2005/8/layout/vList2"/>
    <dgm:cxn modelId="{7E7069A5-E95B-49AB-9D73-9A276F5A772E}" type="presOf" srcId="{C1B1AE36-52A4-4CDC-836B-D57AD3887314}" destId="{50A1ACD3-AB31-4808-A58B-3F29ED5B97E9}" srcOrd="0" destOrd="0" presId="urn:microsoft.com/office/officeart/2005/8/layout/vList2"/>
    <dgm:cxn modelId="{C8F3C928-7A3E-49F5-A785-98F2D9190813}" srcId="{2266EA2A-AC25-4EF4-8EA0-4F47A1E235E4}" destId="{C1B1AE36-52A4-4CDC-836B-D57AD3887314}" srcOrd="0" destOrd="0" parTransId="{D2997642-C5C2-4822-B554-FCA1F8B6A3BC}" sibTransId="{193B0CFA-1338-49B9-A7CE-B2C3F6706925}"/>
    <dgm:cxn modelId="{CC9ED6BA-C5AC-4718-A8EB-AC1FCFE22F9C}" type="presParOf" srcId="{45203FF2-13CD-4794-B261-EEDDAFB094BD}" destId="{50A1ACD3-AB31-4808-A58B-3F29ED5B97E9}" srcOrd="0" destOrd="0" presId="urn:microsoft.com/office/officeart/2005/8/layout/vList2"/>
    <dgm:cxn modelId="{E73AEF71-7867-4914-8462-950A125F8D3F}" type="presParOf" srcId="{45203FF2-13CD-4794-B261-EEDDAFB094BD}" destId="{92A28D7B-129A-40F6-8EA0-AE2F3BB721A9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E4C61D-2FB2-4117-9E1A-AAB6A18E90D5}">
      <dsp:nvSpPr>
        <dsp:cNvPr id="0" name=""/>
        <dsp:cNvSpPr/>
      </dsp:nvSpPr>
      <dsp:spPr>
        <a:xfrm>
          <a:off x="1008112" y="0"/>
          <a:ext cx="3672408" cy="3672408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6BEC34-E98B-4874-A90D-641AE059ADF9}">
      <dsp:nvSpPr>
        <dsp:cNvPr id="0" name=""/>
        <dsp:cNvSpPr/>
      </dsp:nvSpPr>
      <dsp:spPr>
        <a:xfrm>
          <a:off x="1246818" y="238706"/>
          <a:ext cx="1468963" cy="146896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err="1" smtClean="0"/>
            <a:t>Comprensió</a:t>
          </a:r>
          <a:endParaRPr lang="es-ES" sz="1600" kern="1200" dirty="0"/>
        </a:p>
      </dsp:txBody>
      <dsp:txXfrm>
        <a:off x="1318527" y="310415"/>
        <a:ext cx="1325545" cy="1325545"/>
      </dsp:txXfrm>
    </dsp:sp>
    <dsp:sp modelId="{4AAEA834-E7FB-4E59-A60E-FB08169128BA}">
      <dsp:nvSpPr>
        <dsp:cNvPr id="0" name=""/>
        <dsp:cNvSpPr/>
      </dsp:nvSpPr>
      <dsp:spPr>
        <a:xfrm>
          <a:off x="2972850" y="238706"/>
          <a:ext cx="1468963" cy="146896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err="1" smtClean="0"/>
            <a:t>Intel·ligibilitat</a:t>
          </a:r>
          <a:endParaRPr lang="es-ES" sz="1600" kern="1200" dirty="0"/>
        </a:p>
      </dsp:txBody>
      <dsp:txXfrm>
        <a:off x="3044559" y="310415"/>
        <a:ext cx="1325545" cy="1325545"/>
      </dsp:txXfrm>
    </dsp:sp>
    <dsp:sp modelId="{A4FE2F60-86BE-45BD-B4D3-204FCBF5FBA6}">
      <dsp:nvSpPr>
        <dsp:cNvPr id="0" name=""/>
        <dsp:cNvSpPr/>
      </dsp:nvSpPr>
      <dsp:spPr>
        <a:xfrm>
          <a:off x="1246818" y="1964738"/>
          <a:ext cx="1468963" cy="146896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err="1" smtClean="0"/>
            <a:t>Acord</a:t>
          </a:r>
          <a:endParaRPr lang="es-ES" sz="1600" kern="1200" dirty="0"/>
        </a:p>
      </dsp:txBody>
      <dsp:txXfrm>
        <a:off x="1318527" y="2036447"/>
        <a:ext cx="1325545" cy="1325545"/>
      </dsp:txXfrm>
    </dsp:sp>
    <dsp:sp modelId="{AF94CFD6-0FB0-4864-BF10-D9ACC8D08D38}">
      <dsp:nvSpPr>
        <dsp:cNvPr id="0" name=""/>
        <dsp:cNvSpPr/>
      </dsp:nvSpPr>
      <dsp:spPr>
        <a:xfrm>
          <a:off x="2972850" y="1964738"/>
          <a:ext cx="1468963" cy="146896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err="1" smtClean="0"/>
            <a:t>Participació</a:t>
          </a:r>
          <a:endParaRPr lang="es-ES" sz="1600" kern="1200" dirty="0"/>
        </a:p>
      </dsp:txBody>
      <dsp:txXfrm>
        <a:off x="3044559" y="2036447"/>
        <a:ext cx="1325545" cy="13255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2B9AA8-196D-4699-8648-ECB96DC49613}">
      <dsp:nvSpPr>
        <dsp:cNvPr id="0" name=""/>
        <dsp:cNvSpPr/>
      </dsp:nvSpPr>
      <dsp:spPr>
        <a:xfrm>
          <a:off x="-5634639" y="-862704"/>
          <a:ext cx="6709736" cy="6709736"/>
        </a:xfrm>
        <a:prstGeom prst="blockArc">
          <a:avLst>
            <a:gd name="adj1" fmla="val 18900000"/>
            <a:gd name="adj2" fmla="val 2700000"/>
            <a:gd name="adj3" fmla="val 322"/>
          </a:avLst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3DDB8D-A9E0-4948-86D8-D7FBA155359A}">
      <dsp:nvSpPr>
        <dsp:cNvPr id="0" name=""/>
        <dsp:cNvSpPr/>
      </dsp:nvSpPr>
      <dsp:spPr>
        <a:xfrm>
          <a:off x="691824" y="498432"/>
          <a:ext cx="6103815" cy="99686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1262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kern="1200" dirty="0" smtClean="0"/>
            <a:t>Potenciar el rol del CBSR promotor del projecte com a actor rellevant en la promoció de les polítiques socials a la comarca.</a:t>
          </a:r>
          <a:endParaRPr lang="es-ES" sz="1600" kern="1200" dirty="0"/>
        </a:p>
      </dsp:txBody>
      <dsp:txXfrm>
        <a:off x="691824" y="498432"/>
        <a:ext cx="6103815" cy="996865"/>
      </dsp:txXfrm>
    </dsp:sp>
    <dsp:sp modelId="{F9264CDC-0C9C-406A-9F81-FD35355650D8}">
      <dsp:nvSpPr>
        <dsp:cNvPr id="0" name=""/>
        <dsp:cNvSpPr/>
      </dsp:nvSpPr>
      <dsp:spPr>
        <a:xfrm>
          <a:off x="68783" y="373824"/>
          <a:ext cx="1246082" cy="12460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3ABD10-7B08-4807-9175-E9F8EBFB7756}">
      <dsp:nvSpPr>
        <dsp:cNvPr id="0" name=""/>
        <dsp:cNvSpPr/>
      </dsp:nvSpPr>
      <dsp:spPr>
        <a:xfrm>
          <a:off x="1054185" y="1993731"/>
          <a:ext cx="5741454" cy="99686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1262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b="0" kern="1200" dirty="0" smtClean="0"/>
            <a:t>R</a:t>
          </a:r>
          <a:r>
            <a:rPr lang="ca-ES" sz="1600" kern="1200" dirty="0" smtClean="0"/>
            <a:t>econèixer la impossibilitat d’emprendre accions aïllades i, en conseqüència, la necessitat d’establir mecanismes de col·laboració amb d’altres actors  externs del territori que mantenen relació amb el CBSR.</a:t>
          </a:r>
          <a:endParaRPr lang="es-ES" sz="1600" kern="1200" dirty="0"/>
        </a:p>
      </dsp:txBody>
      <dsp:txXfrm>
        <a:off x="1054185" y="1993731"/>
        <a:ext cx="5741454" cy="996865"/>
      </dsp:txXfrm>
    </dsp:sp>
    <dsp:sp modelId="{DD865B9D-507C-4819-A256-2E0ED4A13FCF}">
      <dsp:nvSpPr>
        <dsp:cNvPr id="0" name=""/>
        <dsp:cNvSpPr/>
      </dsp:nvSpPr>
      <dsp:spPr>
        <a:xfrm>
          <a:off x="431144" y="1869123"/>
          <a:ext cx="1246082" cy="12460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F07319-8E57-44C3-954F-8C870F2EAEDE}">
      <dsp:nvSpPr>
        <dsp:cNvPr id="0" name=""/>
        <dsp:cNvSpPr/>
      </dsp:nvSpPr>
      <dsp:spPr>
        <a:xfrm>
          <a:off x="691824" y="3489029"/>
          <a:ext cx="6103815" cy="99686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1262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kern="1200" dirty="0" smtClean="0"/>
            <a:t>Adaptar-se a la complexitat de la societat actual i a la interdependència entre les diferents esferes de la vida pública</a:t>
          </a:r>
          <a:endParaRPr lang="es-ES" sz="1600" kern="1200" dirty="0"/>
        </a:p>
      </dsp:txBody>
      <dsp:txXfrm>
        <a:off x="691824" y="3489029"/>
        <a:ext cx="6103815" cy="996865"/>
      </dsp:txXfrm>
    </dsp:sp>
    <dsp:sp modelId="{4EC5F5CA-85BC-4160-A45D-2EBF632BF537}">
      <dsp:nvSpPr>
        <dsp:cNvPr id="0" name=""/>
        <dsp:cNvSpPr/>
      </dsp:nvSpPr>
      <dsp:spPr>
        <a:xfrm>
          <a:off x="68783" y="3364421"/>
          <a:ext cx="1246082" cy="12460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B55C2C-B1CE-4489-AE51-91C1CE94DFA4}">
      <dsp:nvSpPr>
        <dsp:cNvPr id="0" name=""/>
        <dsp:cNvSpPr/>
      </dsp:nvSpPr>
      <dsp:spPr>
        <a:xfrm>
          <a:off x="0" y="780982"/>
          <a:ext cx="7032612" cy="59962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err="1" smtClean="0"/>
            <a:t>Enriquiment</a:t>
          </a:r>
          <a:r>
            <a:rPr lang="es-ES" sz="2500" kern="1200" dirty="0" smtClean="0"/>
            <a:t> del </a:t>
          </a:r>
          <a:r>
            <a:rPr lang="es-ES" sz="2500" kern="1200" dirty="0" err="1" smtClean="0"/>
            <a:t>contingut</a:t>
          </a:r>
          <a:r>
            <a:rPr lang="es-ES" sz="2500" kern="1200" dirty="0" smtClean="0"/>
            <a:t> de les </a:t>
          </a:r>
          <a:r>
            <a:rPr lang="es-ES" sz="2500" kern="1200" dirty="0" err="1" smtClean="0"/>
            <a:t>decisions</a:t>
          </a:r>
          <a:endParaRPr lang="es-ES" sz="2500" kern="1200" dirty="0"/>
        </a:p>
      </dsp:txBody>
      <dsp:txXfrm>
        <a:off x="29271" y="810253"/>
        <a:ext cx="6974070" cy="541083"/>
      </dsp:txXfrm>
    </dsp:sp>
    <dsp:sp modelId="{0CD85DA6-AE86-423E-80E0-27673CC872BF}">
      <dsp:nvSpPr>
        <dsp:cNvPr id="0" name=""/>
        <dsp:cNvSpPr/>
      </dsp:nvSpPr>
      <dsp:spPr>
        <a:xfrm>
          <a:off x="0" y="1452607"/>
          <a:ext cx="7032612" cy="59962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err="1" smtClean="0"/>
            <a:t>Generació</a:t>
          </a:r>
          <a:r>
            <a:rPr lang="es-ES" sz="2500" kern="1200" dirty="0" smtClean="0"/>
            <a:t> de </a:t>
          </a:r>
          <a:r>
            <a:rPr lang="es-ES" sz="2500" kern="1200" dirty="0" err="1" smtClean="0"/>
            <a:t>complicitats</a:t>
          </a:r>
          <a:endParaRPr lang="es-ES" sz="2500" kern="1200" dirty="0"/>
        </a:p>
      </dsp:txBody>
      <dsp:txXfrm>
        <a:off x="29271" y="1481878"/>
        <a:ext cx="6974070" cy="541083"/>
      </dsp:txXfrm>
    </dsp:sp>
    <dsp:sp modelId="{6309125A-8392-4D89-B40E-B0B4F4A07194}">
      <dsp:nvSpPr>
        <dsp:cNvPr id="0" name=""/>
        <dsp:cNvSpPr/>
      </dsp:nvSpPr>
      <dsp:spPr>
        <a:xfrm>
          <a:off x="0" y="2124232"/>
          <a:ext cx="7032612" cy="59962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err="1" smtClean="0"/>
            <a:t>Millora</a:t>
          </a:r>
          <a:r>
            <a:rPr lang="es-ES" sz="2500" kern="1200" dirty="0" smtClean="0"/>
            <a:t> de </a:t>
          </a:r>
          <a:r>
            <a:rPr lang="es-ES" sz="2500" kern="1200" dirty="0" err="1" smtClean="0"/>
            <a:t>l’eficiència</a:t>
          </a:r>
          <a:r>
            <a:rPr lang="es-ES" sz="2500" kern="1200" dirty="0" smtClean="0"/>
            <a:t> en la </a:t>
          </a:r>
          <a:r>
            <a:rPr lang="es-ES" sz="2500" kern="1200" dirty="0" err="1" smtClean="0"/>
            <a:t>implementació</a:t>
          </a:r>
          <a:endParaRPr lang="es-ES" sz="2500" kern="1200" dirty="0"/>
        </a:p>
      </dsp:txBody>
      <dsp:txXfrm>
        <a:off x="29271" y="2153503"/>
        <a:ext cx="6974070" cy="541083"/>
      </dsp:txXfrm>
    </dsp:sp>
    <dsp:sp modelId="{B80FDC0F-1F51-425D-9E11-35A992D715C9}">
      <dsp:nvSpPr>
        <dsp:cNvPr id="0" name=""/>
        <dsp:cNvSpPr/>
      </dsp:nvSpPr>
      <dsp:spPr>
        <a:xfrm>
          <a:off x="0" y="2795857"/>
          <a:ext cx="7032612" cy="59962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err="1" smtClean="0"/>
            <a:t>Pedagogia</a:t>
          </a:r>
          <a:r>
            <a:rPr lang="es-ES" sz="2500" kern="1200" dirty="0" smtClean="0"/>
            <a:t> i </a:t>
          </a:r>
          <a:r>
            <a:rPr lang="es-ES" sz="2500" kern="1200" dirty="0" err="1" smtClean="0"/>
            <a:t>transparència</a:t>
          </a:r>
          <a:r>
            <a:rPr lang="es-ES" sz="2500" kern="1200" dirty="0" smtClean="0"/>
            <a:t> de les </a:t>
          </a:r>
          <a:r>
            <a:rPr lang="es-ES" sz="2500" kern="1200" dirty="0" err="1" smtClean="0"/>
            <a:t>decisions</a:t>
          </a:r>
          <a:r>
            <a:rPr lang="es-ES" sz="2500" kern="1200" dirty="0" smtClean="0"/>
            <a:t> </a:t>
          </a:r>
          <a:r>
            <a:rPr lang="es-ES" sz="2500" kern="1200" dirty="0" err="1" smtClean="0"/>
            <a:t>polítiques</a:t>
          </a:r>
          <a:endParaRPr lang="es-ES" sz="2500" kern="1200" dirty="0"/>
        </a:p>
      </dsp:txBody>
      <dsp:txXfrm>
        <a:off x="29271" y="2825128"/>
        <a:ext cx="6974070" cy="54108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DC44BD-C4D6-40BE-914D-FA46D76CE876}">
      <dsp:nvSpPr>
        <dsp:cNvPr id="0" name=""/>
        <dsp:cNvSpPr/>
      </dsp:nvSpPr>
      <dsp:spPr>
        <a:xfrm rot="5400000">
          <a:off x="-222646" y="223826"/>
          <a:ext cx="1484312" cy="1039018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err="1" smtClean="0"/>
            <a:t>Grup</a:t>
          </a:r>
          <a:r>
            <a:rPr lang="es-ES" sz="1500" kern="1200" dirty="0" smtClean="0"/>
            <a:t> Motor</a:t>
          </a:r>
          <a:endParaRPr lang="es-ES" sz="1500" kern="1200" dirty="0"/>
        </a:p>
      </dsp:txBody>
      <dsp:txXfrm rot="-5400000">
        <a:off x="1" y="520688"/>
        <a:ext cx="1039018" cy="445294"/>
      </dsp:txXfrm>
    </dsp:sp>
    <dsp:sp modelId="{6BF6A720-0667-49B3-8158-25087A3C776B}">
      <dsp:nvSpPr>
        <dsp:cNvPr id="0" name=""/>
        <dsp:cNvSpPr/>
      </dsp:nvSpPr>
      <dsp:spPr>
        <a:xfrm rot="5400000">
          <a:off x="4285579" y="-3245381"/>
          <a:ext cx="964803" cy="7457925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500" kern="1200" dirty="0" err="1" smtClean="0"/>
            <a:t>Guiatge</a:t>
          </a:r>
          <a:r>
            <a:rPr lang="es-ES" sz="2500" kern="1200" dirty="0" smtClean="0"/>
            <a:t> i </a:t>
          </a:r>
          <a:r>
            <a:rPr lang="es-ES" sz="2500" kern="1200" dirty="0" err="1" smtClean="0"/>
            <a:t>validació</a:t>
          </a:r>
          <a:r>
            <a:rPr lang="es-ES" sz="2500" kern="1200" dirty="0" smtClean="0"/>
            <a:t> de </a:t>
          </a:r>
          <a:r>
            <a:rPr lang="es-ES" sz="2500" kern="1200" dirty="0" err="1" smtClean="0"/>
            <a:t>tot</a:t>
          </a:r>
          <a:r>
            <a:rPr lang="es-ES" sz="2500" kern="1200" dirty="0" smtClean="0"/>
            <a:t> el </a:t>
          </a:r>
          <a:r>
            <a:rPr lang="es-ES" sz="2500" kern="1200" dirty="0" err="1" smtClean="0"/>
            <a:t>procès</a:t>
          </a:r>
          <a:endParaRPr lang="es-ES" sz="2500" kern="1200" dirty="0"/>
        </a:p>
      </dsp:txBody>
      <dsp:txXfrm rot="-5400000">
        <a:off x="1039018" y="48278"/>
        <a:ext cx="7410827" cy="870607"/>
      </dsp:txXfrm>
    </dsp:sp>
    <dsp:sp modelId="{AEF38B19-C728-41F6-AE0D-53B1EFD08814}">
      <dsp:nvSpPr>
        <dsp:cNvPr id="0" name=""/>
        <dsp:cNvSpPr/>
      </dsp:nvSpPr>
      <dsp:spPr>
        <a:xfrm rot="5400000">
          <a:off x="-222646" y="1512490"/>
          <a:ext cx="1484312" cy="1039018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err="1" smtClean="0"/>
            <a:t>Participció</a:t>
          </a:r>
          <a:r>
            <a:rPr lang="es-ES" sz="1500" kern="1200" dirty="0" smtClean="0"/>
            <a:t> interna</a:t>
          </a:r>
          <a:endParaRPr lang="es-ES" sz="1500" kern="1200" dirty="0"/>
        </a:p>
      </dsp:txBody>
      <dsp:txXfrm rot="-5400000">
        <a:off x="1" y="1809352"/>
        <a:ext cx="1039018" cy="445294"/>
      </dsp:txXfrm>
    </dsp:sp>
    <dsp:sp modelId="{A79D1876-7DCF-4815-BD51-784CA0077C67}">
      <dsp:nvSpPr>
        <dsp:cNvPr id="0" name=""/>
        <dsp:cNvSpPr/>
      </dsp:nvSpPr>
      <dsp:spPr>
        <a:xfrm rot="5400000">
          <a:off x="4285579" y="-1956717"/>
          <a:ext cx="964803" cy="7457925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500" kern="1200" dirty="0" err="1" smtClean="0"/>
            <a:t>Aportació</a:t>
          </a:r>
          <a:r>
            <a:rPr lang="es-ES" sz="2500" kern="1200" dirty="0" smtClean="0"/>
            <a:t> de </a:t>
          </a:r>
          <a:r>
            <a:rPr lang="es-ES" sz="2500" kern="1200" dirty="0" err="1" smtClean="0"/>
            <a:t>contingut</a:t>
          </a:r>
          <a:r>
            <a:rPr lang="es-ES" sz="2500" kern="1200" dirty="0" smtClean="0"/>
            <a:t> (entrevistes i </a:t>
          </a:r>
          <a:r>
            <a:rPr lang="es-ES" sz="2500" kern="1200" dirty="0" err="1" smtClean="0"/>
            <a:t>grups</a:t>
          </a:r>
          <a:r>
            <a:rPr lang="es-ES" sz="2500" kern="1200" dirty="0" smtClean="0"/>
            <a:t> de </a:t>
          </a:r>
          <a:r>
            <a:rPr lang="es-ES" sz="2500" kern="1200" dirty="0" err="1" smtClean="0"/>
            <a:t>treball</a:t>
          </a:r>
          <a:r>
            <a:rPr lang="es-ES" sz="2500" kern="1200" dirty="0" smtClean="0"/>
            <a:t>)</a:t>
          </a:r>
          <a:endParaRPr lang="es-ES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500" kern="1200" dirty="0" err="1" smtClean="0"/>
            <a:t>Validació</a:t>
          </a:r>
          <a:r>
            <a:rPr lang="es-ES" sz="2500" kern="1200" dirty="0" smtClean="0"/>
            <a:t> </a:t>
          </a:r>
          <a:r>
            <a:rPr lang="es-ES" sz="2500" kern="1200" dirty="0" err="1" smtClean="0"/>
            <a:t>dels</a:t>
          </a:r>
          <a:r>
            <a:rPr lang="es-ES" sz="2500" kern="1200" dirty="0" smtClean="0"/>
            <a:t> </a:t>
          </a:r>
          <a:r>
            <a:rPr lang="es-ES" sz="2500" kern="1200" dirty="0" err="1" smtClean="0"/>
            <a:t>continguts</a:t>
          </a:r>
          <a:r>
            <a:rPr lang="es-ES" sz="2500" kern="1200" dirty="0" smtClean="0"/>
            <a:t> </a:t>
          </a:r>
          <a:r>
            <a:rPr lang="es-ES" sz="2500" kern="1200" dirty="0" err="1" smtClean="0"/>
            <a:t>generats</a:t>
          </a:r>
          <a:endParaRPr lang="es-ES" sz="2500" kern="1200" dirty="0"/>
        </a:p>
      </dsp:txBody>
      <dsp:txXfrm rot="-5400000">
        <a:off x="1039018" y="1336942"/>
        <a:ext cx="7410827" cy="870607"/>
      </dsp:txXfrm>
    </dsp:sp>
    <dsp:sp modelId="{409D8CD4-6A72-4F4A-919E-ABA871F3D7F4}">
      <dsp:nvSpPr>
        <dsp:cNvPr id="0" name=""/>
        <dsp:cNvSpPr/>
      </dsp:nvSpPr>
      <dsp:spPr>
        <a:xfrm rot="5400000">
          <a:off x="-222646" y="2801154"/>
          <a:ext cx="1484312" cy="1039018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err="1" smtClean="0"/>
            <a:t>Participació</a:t>
          </a:r>
          <a:r>
            <a:rPr lang="es-ES" sz="1500" kern="1200" dirty="0" smtClean="0"/>
            <a:t> externa</a:t>
          </a:r>
          <a:endParaRPr lang="es-ES" sz="1500" kern="1200" dirty="0"/>
        </a:p>
      </dsp:txBody>
      <dsp:txXfrm rot="-5400000">
        <a:off x="1" y="3098016"/>
        <a:ext cx="1039018" cy="445294"/>
      </dsp:txXfrm>
    </dsp:sp>
    <dsp:sp modelId="{0889AD43-E198-4569-870D-0F789982FBB4}">
      <dsp:nvSpPr>
        <dsp:cNvPr id="0" name=""/>
        <dsp:cNvSpPr/>
      </dsp:nvSpPr>
      <dsp:spPr>
        <a:xfrm rot="5400000">
          <a:off x="4285579" y="-668053"/>
          <a:ext cx="964803" cy="7457925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500" kern="1200" dirty="0" err="1" smtClean="0"/>
            <a:t>Aportació</a:t>
          </a:r>
          <a:r>
            <a:rPr lang="es-ES" sz="2500" kern="1200" dirty="0" smtClean="0"/>
            <a:t> de </a:t>
          </a:r>
          <a:r>
            <a:rPr lang="es-ES" sz="2500" kern="1200" dirty="0" err="1" smtClean="0"/>
            <a:t>contingut</a:t>
          </a:r>
          <a:r>
            <a:rPr lang="es-ES" sz="2500" kern="1200" dirty="0" smtClean="0"/>
            <a:t> (</a:t>
          </a:r>
          <a:r>
            <a:rPr lang="es-ES" sz="2500" kern="1200" dirty="0" err="1" smtClean="0"/>
            <a:t>grups</a:t>
          </a:r>
          <a:r>
            <a:rPr lang="es-ES" sz="2500" kern="1200" dirty="0" smtClean="0"/>
            <a:t> de </a:t>
          </a:r>
          <a:r>
            <a:rPr lang="es-ES" sz="2500" kern="1200" dirty="0" err="1" smtClean="0"/>
            <a:t>treball</a:t>
          </a:r>
          <a:r>
            <a:rPr lang="es-ES" sz="2500" kern="1200" dirty="0" smtClean="0"/>
            <a:t>)</a:t>
          </a:r>
          <a:endParaRPr lang="es-ES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500" kern="1200" dirty="0" err="1" smtClean="0"/>
            <a:t>Validació</a:t>
          </a:r>
          <a:r>
            <a:rPr lang="es-ES" sz="2500" kern="1200" dirty="0" smtClean="0"/>
            <a:t> </a:t>
          </a:r>
          <a:r>
            <a:rPr lang="es-ES" sz="2500" kern="1200" dirty="0" err="1" smtClean="0"/>
            <a:t>dels</a:t>
          </a:r>
          <a:r>
            <a:rPr lang="es-ES" sz="2500" kern="1200" dirty="0" smtClean="0"/>
            <a:t> </a:t>
          </a:r>
          <a:r>
            <a:rPr lang="es-ES" sz="2500" kern="1200" dirty="0" err="1" smtClean="0"/>
            <a:t>continguts</a:t>
          </a:r>
          <a:r>
            <a:rPr lang="es-ES" sz="2500" kern="1200" dirty="0" smtClean="0"/>
            <a:t> </a:t>
          </a:r>
          <a:r>
            <a:rPr lang="es-ES" sz="2500" kern="1200" dirty="0" err="1" smtClean="0"/>
            <a:t>generats</a:t>
          </a:r>
          <a:endParaRPr lang="es-ES" sz="2500" kern="1200" dirty="0"/>
        </a:p>
      </dsp:txBody>
      <dsp:txXfrm rot="-5400000">
        <a:off x="1039018" y="2625606"/>
        <a:ext cx="7410827" cy="87060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A1ACD3-AB31-4808-A58B-3F29ED5B97E9}">
      <dsp:nvSpPr>
        <dsp:cNvPr id="0" name=""/>
        <dsp:cNvSpPr/>
      </dsp:nvSpPr>
      <dsp:spPr>
        <a:xfrm>
          <a:off x="0" y="100821"/>
          <a:ext cx="5904656" cy="55165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b="1" kern="1200" dirty="0" err="1" smtClean="0"/>
            <a:t>Missió</a:t>
          </a:r>
          <a:endParaRPr lang="es-ES" sz="2300" b="1" kern="1200" dirty="0"/>
        </a:p>
      </dsp:txBody>
      <dsp:txXfrm>
        <a:off x="26930" y="127751"/>
        <a:ext cx="5850796" cy="497795"/>
      </dsp:txXfrm>
    </dsp:sp>
    <dsp:sp modelId="{92A28D7B-129A-40F6-8EA0-AE2F3BB721A9}">
      <dsp:nvSpPr>
        <dsp:cNvPr id="0" name=""/>
        <dsp:cNvSpPr/>
      </dsp:nvSpPr>
      <dsp:spPr>
        <a:xfrm>
          <a:off x="0" y="652476"/>
          <a:ext cx="5904656" cy="18567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7473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a-ES" sz="1800" kern="1200" dirty="0" smtClean="0"/>
            <a:t>El CBSR és una entitat pública que presta serveis socials per al benestar i millora de la qualitat de vida dels ciutadans. Està format per professionals que treballen amb rigor i qualitat en l’atenció i suport a les persones més necessitades i té la vocació de ser un instrument al servei de la igualtat </a:t>
          </a:r>
          <a:r>
            <a:rPr lang="ca-ES" sz="1800" kern="1200" dirty="0" smtClean="0"/>
            <a:t>d’oportunitats </a:t>
          </a:r>
          <a:r>
            <a:rPr lang="ca-ES" sz="1800" kern="1200" dirty="0" smtClean="0"/>
            <a:t>a la societat del nostre àmbit territorial. </a:t>
          </a:r>
          <a:endParaRPr lang="es-ES" sz="1800" kern="1200" dirty="0"/>
        </a:p>
      </dsp:txBody>
      <dsp:txXfrm>
        <a:off x="0" y="652476"/>
        <a:ext cx="5904656" cy="1856790"/>
      </dsp:txXfrm>
    </dsp:sp>
    <dsp:sp modelId="{96619044-9231-491A-86BC-A24491AE5B68}">
      <dsp:nvSpPr>
        <dsp:cNvPr id="0" name=""/>
        <dsp:cNvSpPr/>
      </dsp:nvSpPr>
      <dsp:spPr>
        <a:xfrm>
          <a:off x="0" y="2509266"/>
          <a:ext cx="5904656" cy="55165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b="1" kern="1200" dirty="0" err="1" smtClean="0"/>
            <a:t>Visió</a:t>
          </a:r>
          <a:endParaRPr lang="es-ES" sz="2300" b="1" kern="1200" dirty="0"/>
        </a:p>
      </dsp:txBody>
      <dsp:txXfrm>
        <a:off x="26930" y="2536196"/>
        <a:ext cx="5850796" cy="497795"/>
      </dsp:txXfrm>
    </dsp:sp>
    <dsp:sp modelId="{C20A7F89-398B-4569-8417-8F4384C1F822}">
      <dsp:nvSpPr>
        <dsp:cNvPr id="0" name=""/>
        <dsp:cNvSpPr/>
      </dsp:nvSpPr>
      <dsp:spPr>
        <a:xfrm>
          <a:off x="0" y="3060921"/>
          <a:ext cx="5904656" cy="2094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7473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a-ES" sz="1800" kern="1200" dirty="0" smtClean="0"/>
            <a:t>Treballem per acompanyar les persones en el procés per a millorar la seva situació. Busquem anticipar-nos i prevenir els problemes en la mesura del possible i resoldre’ls amb creativitat per assolir la igualtat d’oportunitats. Volem avançar en el model de </a:t>
          </a:r>
          <a:r>
            <a:rPr lang="ca-ES" sz="1800" kern="1200" dirty="0" err="1" smtClean="0"/>
            <a:t>Governança</a:t>
          </a:r>
          <a:r>
            <a:rPr lang="ca-ES" sz="1800" kern="1200" dirty="0" smtClean="0"/>
            <a:t> Territorial com a instrument de cooperació, col·laboració i </a:t>
          </a:r>
          <a:r>
            <a:rPr lang="ca-ES" sz="1800" kern="1200" dirty="0" err="1" smtClean="0"/>
            <a:t>corresponsabilització</a:t>
          </a:r>
          <a:r>
            <a:rPr lang="ca-ES" sz="1800" kern="1200" dirty="0" smtClean="0"/>
            <a:t> entre tots els agents socials per tal de millorar la realitat social de la comarca</a:t>
          </a:r>
          <a:endParaRPr lang="es-ES" sz="1800" kern="1200" dirty="0"/>
        </a:p>
      </dsp:txBody>
      <dsp:txXfrm>
        <a:off x="0" y="3060921"/>
        <a:ext cx="5904656" cy="20948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A1ACD3-AB31-4808-A58B-3F29ED5B97E9}">
      <dsp:nvSpPr>
        <dsp:cNvPr id="0" name=""/>
        <dsp:cNvSpPr/>
      </dsp:nvSpPr>
      <dsp:spPr>
        <a:xfrm>
          <a:off x="0" y="982982"/>
          <a:ext cx="2304256" cy="60119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b="1" kern="1200" dirty="0" err="1" smtClean="0"/>
            <a:t>Valors</a:t>
          </a:r>
          <a:endParaRPr lang="es-ES" sz="2200" b="1" kern="1200" dirty="0"/>
        </a:p>
      </dsp:txBody>
      <dsp:txXfrm>
        <a:off x="29348" y="1012330"/>
        <a:ext cx="2245560" cy="542500"/>
      </dsp:txXfrm>
    </dsp:sp>
    <dsp:sp modelId="{92A28D7B-129A-40F6-8EA0-AE2F3BB721A9}">
      <dsp:nvSpPr>
        <dsp:cNvPr id="0" name=""/>
        <dsp:cNvSpPr/>
      </dsp:nvSpPr>
      <dsp:spPr>
        <a:xfrm>
          <a:off x="0" y="1617027"/>
          <a:ext cx="2304256" cy="2623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160" tIns="27940" rIns="156464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a-ES" sz="2200" kern="1200" dirty="0" smtClean="0"/>
            <a:t>Confidencialitat </a:t>
          </a:r>
          <a:endParaRPr lang="es-E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a-ES" sz="2200" kern="1200" dirty="0" smtClean="0"/>
            <a:t>Qualitat </a:t>
          </a:r>
          <a:endParaRPr lang="es-E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a-ES" sz="2200" kern="1200" dirty="0" smtClean="0"/>
            <a:t>Treball en equip </a:t>
          </a:r>
          <a:endParaRPr lang="es-E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a-ES" sz="2200" kern="1200" dirty="0" smtClean="0"/>
            <a:t>Respecte</a:t>
          </a:r>
          <a:endParaRPr lang="es-E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a-ES" sz="2200" kern="1200" dirty="0" smtClean="0"/>
            <a:t>Motivació</a:t>
          </a:r>
          <a:endParaRPr lang="es-E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a-ES" sz="2200" kern="1200" dirty="0" smtClean="0"/>
            <a:t>Responsabilitat </a:t>
          </a:r>
          <a:endParaRPr lang="es-E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a-ES" sz="2200" kern="1200" dirty="0" smtClean="0"/>
            <a:t>Empatia</a:t>
          </a:r>
          <a:endParaRPr lang="es-ES" sz="2200" kern="1200" dirty="0"/>
        </a:p>
      </dsp:txBody>
      <dsp:txXfrm>
        <a:off x="0" y="1617027"/>
        <a:ext cx="2304256" cy="26237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D8F775-2B6B-5C4D-A2F8-D3669AE288DF}" type="datetimeFigureOut">
              <a:rPr lang="en-US" smtClean="0"/>
              <a:t>6/27/17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Click to edit Master text styles</a:t>
            </a:r>
          </a:p>
          <a:p>
            <a:pPr lvl="1"/>
            <a:r>
              <a:rPr lang="es-ES" smtClean="0"/>
              <a:t>Second level</a:t>
            </a:r>
          </a:p>
          <a:p>
            <a:pPr lvl="2"/>
            <a:r>
              <a:rPr lang="es-ES" smtClean="0"/>
              <a:t>Third level</a:t>
            </a:r>
          </a:p>
          <a:p>
            <a:pPr lvl="3"/>
            <a:r>
              <a:rPr lang="es-ES" smtClean="0"/>
              <a:t>Fourth level</a:t>
            </a:r>
          </a:p>
          <a:p>
            <a:pPr lvl="4"/>
            <a:r>
              <a:rPr lang="es-E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AF8A2-3294-014F-BFAF-349ABDF6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519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BAF8A2-3294-014F-BFAF-349ABDF64AA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470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A4F43-8991-40CD-ACE5-2B04021FEFA6}" type="datetimeFigureOut">
              <a:rPr lang="es-ES" smtClean="0"/>
              <a:t>27/6/17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285E8-D625-47D9-843F-051C1C2249F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9329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A4F43-8991-40CD-ACE5-2B04021FEFA6}" type="datetimeFigureOut">
              <a:rPr lang="es-ES" smtClean="0"/>
              <a:t>27/6/17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285E8-D625-47D9-843F-051C1C2249F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1702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A4F43-8991-40CD-ACE5-2B04021FEFA6}" type="datetimeFigureOut">
              <a:rPr lang="es-ES" smtClean="0"/>
              <a:t>27/6/17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285E8-D625-47D9-843F-051C1C2249F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3322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A4F43-8991-40CD-ACE5-2B04021FEFA6}" type="datetimeFigureOut">
              <a:rPr lang="es-ES" smtClean="0"/>
              <a:t>27/6/17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285E8-D625-47D9-843F-051C1C2249F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5337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A4F43-8991-40CD-ACE5-2B04021FEFA6}" type="datetimeFigureOut">
              <a:rPr lang="es-ES" smtClean="0"/>
              <a:t>27/6/17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285E8-D625-47D9-843F-051C1C2249F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2827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A4F43-8991-40CD-ACE5-2B04021FEFA6}" type="datetimeFigureOut">
              <a:rPr lang="es-ES" smtClean="0"/>
              <a:t>27/6/17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285E8-D625-47D9-843F-051C1C2249F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2824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A4F43-8991-40CD-ACE5-2B04021FEFA6}" type="datetimeFigureOut">
              <a:rPr lang="es-ES" smtClean="0"/>
              <a:t>27/6/17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285E8-D625-47D9-843F-051C1C2249F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99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A4F43-8991-40CD-ACE5-2B04021FEFA6}" type="datetimeFigureOut">
              <a:rPr lang="es-ES" smtClean="0"/>
              <a:t>27/6/17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285E8-D625-47D9-843F-051C1C2249F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9068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A4F43-8991-40CD-ACE5-2B04021FEFA6}" type="datetimeFigureOut">
              <a:rPr lang="es-ES" smtClean="0"/>
              <a:t>27/6/17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285E8-D625-47D9-843F-051C1C2249F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9197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A4F43-8991-40CD-ACE5-2B04021FEFA6}" type="datetimeFigureOut">
              <a:rPr lang="es-ES" smtClean="0"/>
              <a:t>27/6/17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285E8-D625-47D9-843F-051C1C2249F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7732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A4F43-8991-40CD-ACE5-2B04021FEFA6}" type="datetimeFigureOut">
              <a:rPr lang="es-ES" smtClean="0"/>
              <a:t>27/6/17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285E8-D625-47D9-843F-051C1C2249F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0101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A4F43-8991-40CD-ACE5-2B04021FEFA6}" type="datetimeFigureOut">
              <a:rPr lang="es-ES" smtClean="0"/>
              <a:t>27/6/17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A285E8-D625-47D9-843F-051C1C2249F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2598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1" Type="http://schemas.openxmlformats.org/officeDocument/2006/relationships/diagramColors" Target="../diagrams/colors6.xml"/><Relationship Id="rId12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diagramData" Target="../diagrams/data5.xml"/><Relationship Id="rId4" Type="http://schemas.openxmlformats.org/officeDocument/2006/relationships/diagramLayout" Target="../diagrams/layout5.xml"/><Relationship Id="rId5" Type="http://schemas.openxmlformats.org/officeDocument/2006/relationships/diagramQuickStyle" Target="../diagrams/quickStyle5.xml"/><Relationship Id="rId6" Type="http://schemas.openxmlformats.org/officeDocument/2006/relationships/diagramColors" Target="../diagrams/colors5.xml"/><Relationship Id="rId7" Type="http://schemas.microsoft.com/office/2007/relationships/diagramDrawing" Target="../diagrams/drawing5.xml"/><Relationship Id="rId8" Type="http://schemas.openxmlformats.org/officeDocument/2006/relationships/diagramData" Target="../diagrams/data6.xml"/><Relationship Id="rId9" Type="http://schemas.openxmlformats.org/officeDocument/2006/relationships/diagramLayout" Target="../diagrams/layout6.xml"/><Relationship Id="rId10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a-ES" b="1" dirty="0">
                <a:solidFill>
                  <a:srgbClr val="C00000"/>
                </a:solidFill>
              </a:rPr>
              <a:t>Pla Estratègic </a:t>
            </a:r>
            <a:r>
              <a:rPr lang="ca-ES" b="1" dirty="0" smtClean="0">
                <a:solidFill>
                  <a:srgbClr val="C00000"/>
                </a:solidFill>
              </a:rPr>
              <a:t>del </a:t>
            </a:r>
            <a:r>
              <a:rPr lang="ca-ES" b="1" dirty="0">
                <a:solidFill>
                  <a:srgbClr val="C00000"/>
                </a:solidFill>
              </a:rPr>
              <a:t>Consorci de Benestar Social del Ripollès </a:t>
            </a:r>
            <a:r>
              <a:rPr lang="ca-ES" b="1" dirty="0" smtClean="0">
                <a:solidFill>
                  <a:srgbClr val="C00000"/>
                </a:solidFill>
              </a:rPr>
              <a:t/>
            </a:r>
            <a:br>
              <a:rPr lang="ca-ES" b="1" dirty="0" smtClean="0">
                <a:solidFill>
                  <a:srgbClr val="C00000"/>
                </a:solidFill>
              </a:rPr>
            </a:br>
            <a:r>
              <a:rPr lang="ca-ES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2017-2021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3 Image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53" y="4269740"/>
            <a:ext cx="3660140" cy="2588260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7903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s-ES" sz="22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es-ES" i="1" dirty="0"/>
          </a:p>
          <a:p>
            <a:pPr marL="0" indent="0">
              <a:buNone/>
            </a:pPr>
            <a:endParaRPr lang="es-E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 algn="r">
              <a:buNone/>
            </a:pPr>
            <a:endParaRPr lang="es-ES" dirty="0"/>
          </a:p>
        </p:txBody>
      </p:sp>
      <p:sp>
        <p:nvSpPr>
          <p:cNvPr id="7" name="6 Rectángulo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C00000"/>
              </a:solidFill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1029668"/>
              </p:ext>
            </p:extLst>
          </p:nvPr>
        </p:nvGraphicFramePr>
        <p:xfrm>
          <a:off x="8384" y="8175"/>
          <a:ext cx="9135615" cy="6581958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780834"/>
                <a:gridCol w="4354781"/>
              </a:tblGrid>
              <a:tr h="304197"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SISTEMA INFORMATIU</a:t>
                      </a:r>
                      <a:endParaRPr lang="es-ES" sz="11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57110" marR="57110" marT="28555" marB="28555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0419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DEBILITATS</a:t>
                      </a:r>
                      <a:endParaRPr lang="es-ES" sz="110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57110" marR="57110" marT="28555" marB="2855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FORTALESES</a:t>
                      </a:r>
                      <a:endParaRPr lang="es-ES" sz="110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57110" marR="57110" marT="28555" marB="28555"/>
                </a:tc>
              </a:tr>
              <a:tr h="3884783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100">
                          <a:effectLst/>
                        </a:rPr>
                        <a:t>Falta d’informació i coneixement per part dels professionals interns de l’àmbit social. </a:t>
                      </a:r>
                      <a:endParaRPr lang="es-ES" sz="1100">
                        <a:effectLst/>
                      </a:endParaRPr>
                    </a:p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914400" algn="l"/>
                        </a:tabLst>
                      </a:pPr>
                      <a:r>
                        <a:rPr lang="ca-ES" sz="1100">
                          <a:effectLst/>
                        </a:rPr>
                        <a:t>Coneixement parcial </a:t>
                      </a:r>
                      <a:endParaRPr lang="es-ES" sz="1100">
                        <a:effectLst/>
                      </a:endParaRPr>
                    </a:p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914400" algn="l"/>
                        </a:tabLst>
                      </a:pPr>
                      <a:r>
                        <a:rPr lang="ca-ES" sz="1100">
                          <a:effectLst/>
                        </a:rPr>
                        <a:t>Manca d’espais de coordinació i traspàs d’informació (intern)</a:t>
                      </a:r>
                      <a:endParaRPr lang="es-ES" sz="1100">
                        <a:effectLst/>
                      </a:endParaRPr>
                    </a:p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914400" algn="l"/>
                        </a:tabLst>
                      </a:pPr>
                      <a:r>
                        <a:rPr lang="ca-ES" sz="1100">
                          <a:effectLst/>
                        </a:rPr>
                        <a:t>Manca de proactivitat en l’obtenció de la informació per part dels propis professionals (intern)</a:t>
                      </a:r>
                      <a:endParaRPr lang="es-ES" sz="11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100">
                          <a:effectLst/>
                        </a:rPr>
                        <a:t>Recursos insuficients per destinar a la comunicació de l’entitat</a:t>
                      </a:r>
                      <a:endParaRPr lang="es-ES" sz="11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 </a:t>
                      </a:r>
                      <a:endParaRPr lang="es-ES" sz="11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100">
                          <a:effectLst/>
                        </a:rPr>
                        <a:t>Elements a enfortir i millorar: </a:t>
                      </a:r>
                      <a:endParaRPr lang="es-ES" sz="1100">
                        <a:effectLst/>
                      </a:endParaRPr>
                    </a:p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914400" algn="l"/>
                        </a:tabLst>
                      </a:pPr>
                      <a:r>
                        <a:rPr lang="ca-ES" sz="1100">
                          <a:effectLst/>
                        </a:rPr>
                        <a:t>Difusió del butlletí (mailing entitats)</a:t>
                      </a:r>
                      <a:endParaRPr lang="es-ES" sz="1100">
                        <a:effectLst/>
                      </a:endParaRPr>
                    </a:p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914400" algn="l"/>
                        </a:tabLst>
                      </a:pPr>
                      <a:r>
                        <a:rPr lang="ca-ES" sz="1100">
                          <a:effectLst/>
                        </a:rPr>
                        <a:t>Recull de premsa i notícies (element positiu però cal reforçar)</a:t>
                      </a:r>
                      <a:endParaRPr lang="es-ES" sz="1100">
                        <a:effectLst/>
                      </a:endParaRPr>
                    </a:p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914400" algn="l"/>
                        </a:tabLst>
                      </a:pPr>
                      <a:r>
                        <a:rPr lang="ca-ES" sz="1100">
                          <a:effectLst/>
                        </a:rPr>
                        <a:t>Informació dels casos als alcaldes dels municipis </a:t>
                      </a:r>
                      <a:endParaRPr lang="es-ES" sz="1100">
                        <a:effectLst/>
                      </a:endParaRPr>
                    </a:p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914400" algn="l"/>
                        </a:tabLst>
                      </a:pPr>
                      <a:r>
                        <a:rPr lang="ca-ES" sz="1100">
                          <a:effectLst/>
                        </a:rPr>
                        <a:t>L’accés a la informació de col·lectius de persones grans i sense internet. </a:t>
                      </a:r>
                      <a:endParaRPr lang="es-ES" sz="1100">
                        <a:effectLst/>
                      </a:endParaRPr>
                    </a:p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914400" algn="l"/>
                        </a:tabLst>
                      </a:pPr>
                      <a:r>
                        <a:rPr lang="ca-ES" sz="1100">
                          <a:effectLst/>
                        </a:rPr>
                        <a:t>Relació amb la premsa </a:t>
                      </a:r>
                      <a:endParaRPr lang="es-ES" sz="1100">
                        <a:effectLst/>
                      </a:endParaRPr>
                    </a:p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914400" algn="l"/>
                        </a:tabLst>
                      </a:pPr>
                      <a:r>
                        <a:rPr lang="ca-ES" sz="1100">
                          <a:effectLst/>
                        </a:rPr>
                        <a:t>Identificació del CBSR només amb Servei Bàsic d’Atenció Social.. </a:t>
                      </a:r>
                      <a:endParaRPr lang="es-ES" sz="110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57110" marR="57110" marT="28555" marB="28555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100" dirty="0">
                          <a:effectLst/>
                        </a:rPr>
                        <a:t>Bona visibilitat (tant en coneixement com valoració ) del CBSR per part de població i entitats. </a:t>
                      </a:r>
                      <a:endParaRPr lang="es-ES" sz="1100" dirty="0">
                        <a:effectLst/>
                      </a:endParaRPr>
                    </a:p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914400" algn="l"/>
                        </a:tabLst>
                      </a:pPr>
                      <a:r>
                        <a:rPr lang="ca-ES" sz="1100" dirty="0">
                          <a:effectLst/>
                        </a:rPr>
                        <a:t>Bona valoració de la web </a:t>
                      </a:r>
                      <a:endParaRPr lang="es-ES" sz="1100" dirty="0">
                        <a:effectLst/>
                      </a:endParaRPr>
                    </a:p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914400" algn="l"/>
                        </a:tabLst>
                      </a:pPr>
                      <a:r>
                        <a:rPr lang="ca-ES" sz="1100" dirty="0">
                          <a:effectLst/>
                        </a:rPr>
                        <a:t>Ús de diversos canals i mitjans de comunicació </a:t>
                      </a:r>
                      <a:endParaRPr lang="es-ES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100" dirty="0">
                          <a:effectLst/>
                        </a:rPr>
                        <a:t>Campanyes sobre temàtiques concretes ben valorades </a:t>
                      </a:r>
                      <a:endParaRPr lang="es-ES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100" dirty="0">
                          <a:effectLst/>
                        </a:rPr>
                        <a:t>Alguns dels serveis són molt coneguts pels professionals d’entitats i altres serveis. (coneixement parcial) </a:t>
                      </a:r>
                      <a:endParaRPr lang="es-ES" sz="11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57110" marR="57110" marT="28555" marB="28555"/>
                </a:tc>
              </a:tr>
              <a:tr h="30419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AMENACES</a:t>
                      </a:r>
                      <a:endParaRPr lang="es-ES" sz="110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57110" marR="57110" marT="28555" marB="2855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OPORTUNITATS</a:t>
                      </a:r>
                      <a:endParaRPr lang="es-ES" sz="110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57110" marR="57110" marT="28555" marB="28555"/>
                </a:tc>
              </a:tr>
              <a:tr h="1575778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100" dirty="0">
                          <a:effectLst/>
                        </a:rPr>
                        <a:t>La difusió i comunicació via xarxes socials no arriba a tots els usuaris i és desconeguda per alguns tècnics de les entitats </a:t>
                      </a:r>
                      <a:endParaRPr lang="es-ES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100" dirty="0">
                          <a:effectLst/>
                        </a:rPr>
                        <a:t>Dinàmiques ciutadanes de territori: coneixement de la gent, </a:t>
                      </a:r>
                      <a:r>
                        <a:rPr lang="ca-ES" sz="1100" dirty="0" err="1">
                          <a:effectLst/>
                        </a:rPr>
                        <a:t>rumorologia</a:t>
                      </a:r>
                      <a:r>
                        <a:rPr lang="ca-ES" sz="1100" dirty="0">
                          <a:effectLst/>
                        </a:rPr>
                        <a:t>... </a:t>
                      </a:r>
                      <a:endParaRPr lang="es-ES" sz="11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57110" marR="57110" marT="28555" marB="28555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100" dirty="0">
                          <a:effectLst/>
                        </a:rPr>
                        <a:t>Gran difusió de la </a:t>
                      </a:r>
                      <a:r>
                        <a:rPr lang="ca-ES" sz="1100" dirty="0" smtClean="0">
                          <a:effectLst/>
                        </a:rPr>
                        <a:t>TV </a:t>
                      </a:r>
                      <a:r>
                        <a:rPr lang="ca-ES" sz="1100" dirty="0">
                          <a:effectLst/>
                        </a:rPr>
                        <a:t>local. </a:t>
                      </a:r>
                      <a:endParaRPr lang="es-ES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100" dirty="0">
                          <a:effectLst/>
                        </a:rPr>
                        <a:t>Potenciar el paper de les xarxes socials del </a:t>
                      </a:r>
                      <a:r>
                        <a:rPr lang="ca-ES" sz="1100" dirty="0" smtClean="0">
                          <a:effectLst/>
                        </a:rPr>
                        <a:t>CBSR </a:t>
                      </a:r>
                      <a:r>
                        <a:rPr lang="ca-ES" sz="1100" dirty="0">
                          <a:effectLst/>
                        </a:rPr>
                        <a:t>com a altaveu també de les entitats. </a:t>
                      </a:r>
                      <a:endParaRPr lang="es-ES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100" dirty="0">
                          <a:effectLst/>
                        </a:rPr>
                        <a:t>Existència de referents comarcals (de diferents serveis, projectes, plans institucions i entitats) </a:t>
                      </a:r>
                      <a:endParaRPr lang="es-ES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100" dirty="0">
                          <a:effectLst/>
                        </a:rPr>
                        <a:t>PLIS </a:t>
                      </a:r>
                      <a:endParaRPr lang="es-ES" sz="11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57110" marR="57110" marT="28555" marB="2855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1783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s-ES" sz="22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es-ES" i="1" dirty="0"/>
          </a:p>
          <a:p>
            <a:pPr marL="0" indent="0">
              <a:buNone/>
            </a:pPr>
            <a:endParaRPr lang="es-E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 algn="r">
              <a:buNone/>
            </a:pPr>
            <a:endParaRPr lang="es-ES" dirty="0"/>
          </a:p>
        </p:txBody>
      </p:sp>
      <p:sp>
        <p:nvSpPr>
          <p:cNvPr id="7" name="6 Rectángulo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C00000"/>
              </a:solidFill>
            </a:endParaRPr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6294843"/>
              </p:ext>
            </p:extLst>
          </p:nvPr>
        </p:nvGraphicFramePr>
        <p:xfrm>
          <a:off x="0" y="0"/>
          <a:ext cx="9144000" cy="6673051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722225"/>
                <a:gridCol w="4421775"/>
              </a:tblGrid>
              <a:tr h="261002"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ORGANITZACIÓ INTERNA</a:t>
                      </a:r>
                      <a:endParaRPr lang="es-ES" sz="11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58779" marR="58779" marT="29389" marB="29389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6100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DEBILITATS</a:t>
                      </a:r>
                      <a:endParaRPr lang="es-ES" sz="110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58779" marR="58779" marT="29389" marB="29389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FORTALESES</a:t>
                      </a:r>
                      <a:endParaRPr lang="es-ES" sz="110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58779" marR="58779" marT="29389" marB="29389"/>
                </a:tc>
              </a:tr>
              <a:tr h="3995564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100" dirty="0">
                          <a:effectLst/>
                        </a:rPr>
                        <a:t> No es poden dedicar recursos a la detecció proactiva</a:t>
                      </a:r>
                      <a:endParaRPr lang="es-ES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100" dirty="0">
                          <a:effectLst/>
                        </a:rPr>
                        <a:t>Existència de mancances organitzaves en alguns serveis</a:t>
                      </a:r>
                      <a:endParaRPr lang="es-ES" sz="1100" dirty="0">
                        <a:effectLst/>
                      </a:endParaRPr>
                    </a:p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914400" algn="l"/>
                        </a:tabLst>
                      </a:pPr>
                      <a:r>
                        <a:rPr lang="ca-ES" sz="1100" dirty="0">
                          <a:effectLst/>
                        </a:rPr>
                        <a:t>Manca metodologia de treball compartida en serveis de gran dimensió</a:t>
                      </a:r>
                      <a:endParaRPr lang="es-ES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100" dirty="0">
                          <a:effectLst/>
                        </a:rPr>
                        <a:t>L’espai físic de treball no és adequat a les necessitats actuals</a:t>
                      </a:r>
                      <a:endParaRPr lang="es-ES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100" dirty="0">
                          <a:effectLst/>
                        </a:rPr>
                        <a:t>No hi ha mesures per pal·liar el </a:t>
                      </a:r>
                      <a:r>
                        <a:rPr lang="ca-ES" sz="1100" i="1" dirty="0" err="1">
                          <a:effectLst/>
                        </a:rPr>
                        <a:t>burning</a:t>
                      </a:r>
                      <a:r>
                        <a:rPr lang="ca-ES" sz="1100" i="1" dirty="0">
                          <a:effectLst/>
                        </a:rPr>
                        <a:t> </a:t>
                      </a:r>
                      <a:r>
                        <a:rPr lang="ca-ES" sz="1100" i="1" dirty="0" err="1">
                          <a:effectLst/>
                        </a:rPr>
                        <a:t>out</a:t>
                      </a:r>
                      <a:endParaRPr lang="es-ES" sz="1100" i="1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100" dirty="0">
                          <a:effectLst/>
                        </a:rPr>
                        <a:t>Manca articular un sistema d’avaluació d’impacte</a:t>
                      </a:r>
                      <a:endParaRPr lang="es-ES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100" dirty="0">
                          <a:effectLst/>
                        </a:rPr>
                        <a:t>Identificació del CBSR només amb Serveis Socials</a:t>
                      </a:r>
                      <a:endParaRPr lang="es-ES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100" dirty="0">
                          <a:effectLst/>
                        </a:rPr>
                        <a:t>Es troben a faltar espais de coordinació entre treballadors/es</a:t>
                      </a:r>
                      <a:endParaRPr lang="es-ES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100" dirty="0">
                          <a:effectLst/>
                        </a:rPr>
                        <a:t>Retribucions salarials baixes</a:t>
                      </a:r>
                      <a:endParaRPr lang="es-ES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100" dirty="0">
                          <a:effectLst/>
                        </a:rPr>
                        <a:t>Dificultats en cobrir bé certes demandes per manca de coneixements específics sobre temes jurídics. </a:t>
                      </a:r>
                      <a:endParaRPr lang="es-ES" sz="11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58779" marR="58779" marT="29389" marB="29389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100" dirty="0">
                          <a:effectLst/>
                        </a:rPr>
                        <a:t> Bona valoració dels serveis oferts per part de treballadors/es.  </a:t>
                      </a:r>
                      <a:endParaRPr lang="es-ES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100" dirty="0">
                          <a:effectLst/>
                        </a:rPr>
                        <a:t> Grau d’implicació i responsabilitat professional. </a:t>
                      </a:r>
                      <a:endParaRPr lang="es-ES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100" dirty="0">
                          <a:effectLst/>
                        </a:rPr>
                        <a:t> Flexibilitat dels serveis i professionals per adaptar-se a la realitat geogràfica del territori. </a:t>
                      </a:r>
                      <a:endParaRPr lang="es-ES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100" dirty="0">
                          <a:effectLst/>
                        </a:rPr>
                        <a:t> Sistema de seguiment via Plans de Treball de serveis i dels professionals. </a:t>
                      </a:r>
                      <a:endParaRPr lang="es-ES" sz="1100" dirty="0">
                        <a:effectLst/>
                      </a:endParaRPr>
                    </a:p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914400" algn="l"/>
                        </a:tabLst>
                      </a:pPr>
                      <a:r>
                        <a:rPr lang="ca-ES" sz="1100" dirty="0">
                          <a:effectLst/>
                        </a:rPr>
                        <a:t> Observança d’acompliment d’objectius</a:t>
                      </a:r>
                      <a:endParaRPr lang="es-ES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100" dirty="0">
                          <a:effectLst/>
                        </a:rPr>
                        <a:t> Equip de Suport Tècnic i Metodològic: espai de coordinació i planificació, tot i que afectat per manca de recursos.  </a:t>
                      </a:r>
                      <a:endParaRPr lang="es-ES" sz="1100" dirty="0">
                        <a:effectLst/>
                      </a:endParaRPr>
                    </a:p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914400" algn="l"/>
                        </a:tabLst>
                      </a:pPr>
                      <a:r>
                        <a:rPr lang="ca-ES" sz="1100" dirty="0">
                          <a:effectLst/>
                        </a:rPr>
                        <a:t> La figura de les coordinadores per canalitzar la informació. </a:t>
                      </a:r>
                      <a:endParaRPr lang="es-ES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100" dirty="0">
                          <a:effectLst/>
                        </a:rPr>
                        <a:t> Compartir un únic espai facilita la coordinació “natural”.</a:t>
                      </a:r>
                      <a:endParaRPr lang="es-ES" sz="11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 </a:t>
                      </a:r>
                      <a:endParaRPr lang="es-ES" sz="11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100" u="none" strike="noStrike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58779" marR="58779" marT="29389" marB="29389"/>
                </a:tc>
              </a:tr>
              <a:tr h="26100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AMENACES</a:t>
                      </a:r>
                      <a:endParaRPr lang="es-ES" sz="110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58779" marR="58779" marT="29389" marB="29389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OPORTUNITATS</a:t>
                      </a:r>
                      <a:endParaRPr lang="es-ES" sz="110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58779" marR="58779" marT="29389" marB="29389"/>
                </a:tc>
              </a:tr>
              <a:tr h="1746773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100" dirty="0">
                          <a:effectLst/>
                        </a:rPr>
                        <a:t> Falta visió de conjunt dels recursos existents al territori per part de professionals interns i externs</a:t>
                      </a:r>
                      <a:endParaRPr lang="es-ES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100" dirty="0">
                          <a:effectLst/>
                        </a:rPr>
                        <a:t> Manca de recursos suficients per cobrir totes les necessitats existents</a:t>
                      </a:r>
                      <a:endParaRPr lang="es-ES" sz="1100" dirty="0">
                        <a:effectLst/>
                      </a:endParaRPr>
                    </a:p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914400" algn="l"/>
                        </a:tabLst>
                      </a:pPr>
                      <a:r>
                        <a:rPr lang="ca-ES" sz="1100" dirty="0">
                          <a:effectLst/>
                        </a:rPr>
                        <a:t> Manca de recursos per qüestions </a:t>
                      </a:r>
                      <a:r>
                        <a:rPr lang="ca-ES" sz="1100" dirty="0" smtClean="0">
                          <a:effectLst/>
                        </a:rPr>
                        <a:t>d’habitatge, </a:t>
                      </a:r>
                      <a:r>
                        <a:rPr lang="ca-ES" sz="1100" dirty="0">
                          <a:effectLst/>
                        </a:rPr>
                        <a:t>menjador social, pobresa energètica. </a:t>
                      </a:r>
                      <a:endParaRPr lang="es-ES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100" dirty="0">
                          <a:effectLst/>
                        </a:rPr>
                        <a:t> Dispersió geogràfica de la comarca. </a:t>
                      </a:r>
                      <a:endParaRPr lang="es-ES" sz="11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58779" marR="58779" marT="29389" marB="29389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100" dirty="0">
                          <a:effectLst/>
                        </a:rPr>
                        <a:t> Facilitat de connexions i intercanvi d’informació entre els professionals del CBSR per ser un territori petit. </a:t>
                      </a:r>
                      <a:endParaRPr lang="es-ES" sz="11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58779" marR="58779" marT="29389" marB="29389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0854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s-ES" sz="22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es-ES" i="1" dirty="0"/>
          </a:p>
          <a:p>
            <a:pPr marL="0" indent="0">
              <a:buNone/>
            </a:pPr>
            <a:endParaRPr lang="es-E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 algn="r">
              <a:buNone/>
            </a:pPr>
            <a:endParaRPr lang="es-ES" dirty="0"/>
          </a:p>
        </p:txBody>
      </p:sp>
      <p:sp>
        <p:nvSpPr>
          <p:cNvPr id="7" name="6 Rectángulo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C00000"/>
              </a:solidFill>
            </a:endParaRPr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5046974"/>
              </p:ext>
            </p:extLst>
          </p:nvPr>
        </p:nvGraphicFramePr>
        <p:xfrm>
          <a:off x="0" y="1"/>
          <a:ext cx="9144000" cy="676359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652736"/>
                <a:gridCol w="4491264"/>
              </a:tblGrid>
              <a:tr h="192702"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000" dirty="0">
                          <a:effectLst/>
                        </a:rPr>
                        <a:t>RELACIONAL I TREBALL EN XARXA</a:t>
                      </a:r>
                      <a:endParaRPr lang="es-ES" sz="10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43519" marR="43519" marT="21759" marB="21759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9270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000" dirty="0">
                          <a:effectLst/>
                        </a:rPr>
                        <a:t>DEBILITATS</a:t>
                      </a:r>
                      <a:endParaRPr lang="es-ES" sz="10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43519" marR="43519" marT="21759" marB="21759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effectLst/>
                        </a:rPr>
                        <a:t>FORTALESES</a:t>
                      </a:r>
                      <a:endParaRPr lang="es-ES" sz="100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43519" marR="43519" marT="21759" marB="21759"/>
                </a:tc>
              </a:tr>
              <a:tr h="278674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000" dirty="0">
                          <a:effectLst/>
                        </a:rPr>
                        <a:t> Manca espai de coordinació a </a:t>
                      </a:r>
                      <a:r>
                        <a:rPr lang="ca-ES" sz="1000">
                          <a:effectLst/>
                        </a:rPr>
                        <a:t>nivell </a:t>
                      </a:r>
                      <a:r>
                        <a:rPr lang="ca-ES" sz="1000" smtClean="0">
                          <a:effectLst/>
                        </a:rPr>
                        <a:t>comarcal</a:t>
                      </a:r>
                      <a:r>
                        <a:rPr lang="ca-ES" sz="1000" dirty="0">
                          <a:effectLst/>
                        </a:rPr>
                        <a:t>. No hi ha línies d’actuació a nivell de comarca i compartides.  </a:t>
                      </a:r>
                      <a:endParaRPr lang="es-ES" sz="1000" dirty="0">
                        <a:effectLst/>
                      </a:endParaRPr>
                    </a:p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914400" algn="l"/>
                        </a:tabLst>
                      </a:pPr>
                      <a:r>
                        <a:rPr lang="ca-ES" sz="1000" dirty="0">
                          <a:effectLst/>
                        </a:rPr>
                        <a:t> Manca de nexe entre el CAP i el CBSR </a:t>
                      </a:r>
                      <a:endParaRPr lang="es-ES" sz="1000" dirty="0">
                        <a:effectLst/>
                      </a:endParaRPr>
                    </a:p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914400" algn="l"/>
                        </a:tabLst>
                      </a:pPr>
                      <a:r>
                        <a:rPr lang="ca-ES" sz="1000" dirty="0">
                          <a:effectLst/>
                        </a:rPr>
                        <a:t> Visió de les entitats com actors complementaris i no en igualtat de condicions. </a:t>
                      </a:r>
                      <a:endParaRPr lang="es-ES" sz="10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000" dirty="0">
                          <a:effectLst/>
                        </a:rPr>
                        <a:t> Problemàtiques relacionals internes entre treballadores del CBSR. </a:t>
                      </a:r>
                      <a:endParaRPr lang="es-ES" sz="10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000" dirty="0">
                          <a:effectLst/>
                        </a:rPr>
                        <a:t> Alguns ajuntaments fan demandes al CBSR que interpel·len a l’organització interna</a:t>
                      </a:r>
                      <a:endParaRPr lang="es-ES" sz="1000" dirty="0">
                        <a:effectLst/>
                      </a:endParaRPr>
                    </a:p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914400" algn="l"/>
                        </a:tabLst>
                      </a:pPr>
                      <a:r>
                        <a:rPr lang="ca-ES" sz="1000" dirty="0">
                          <a:effectLst/>
                        </a:rPr>
                        <a:t>La diversitat de referents o canvis continuats d’aquestes comporten crítiques dels ajuntaments, que volen un únic referent del CBSR. </a:t>
                      </a:r>
                      <a:endParaRPr lang="es-ES" sz="1000" dirty="0">
                        <a:effectLst/>
                      </a:endParaRPr>
                    </a:p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914400" algn="l"/>
                        </a:tabLst>
                      </a:pPr>
                      <a:r>
                        <a:rPr lang="ca-ES" sz="1000" dirty="0">
                          <a:effectLst/>
                        </a:rPr>
                        <a:t> Alguns alcaldes troben a faltar major disponibilitat horària de les tècniques per fer atenció. </a:t>
                      </a:r>
                      <a:endParaRPr lang="es-ES" sz="10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43519" marR="43519" marT="21759" marB="21759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000">
                          <a:effectLst/>
                        </a:rPr>
                        <a:t>Voluntat d’avançar cap a un model de governança territorial. </a:t>
                      </a:r>
                      <a:endParaRPr lang="es-ES" sz="10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000">
                          <a:effectLst/>
                        </a:rPr>
                        <a:t> Voluntat d’avançar cap a un model de treball comunitari </a:t>
                      </a:r>
                      <a:endParaRPr lang="es-ES" sz="10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000">
                          <a:effectLst/>
                        </a:rPr>
                        <a:t> Bona coordinació entre actors diversos (amb entitats) per casos i actuacions concretes. </a:t>
                      </a:r>
                      <a:endParaRPr lang="es-ES" sz="100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43519" marR="43519" marT="21759" marB="21759"/>
                </a:tc>
              </a:tr>
              <a:tr h="19270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000" dirty="0">
                          <a:effectLst/>
                        </a:rPr>
                        <a:t>AMENACES</a:t>
                      </a:r>
                      <a:endParaRPr lang="es-ES" sz="10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43519" marR="43519" marT="21759" marB="21759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effectLst/>
                        </a:rPr>
                        <a:t>OPORTUNITATS</a:t>
                      </a:r>
                      <a:endParaRPr lang="es-ES" sz="100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43519" marR="43519" marT="21759" marB="21759"/>
                </a:tc>
              </a:tr>
              <a:tr h="3160495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000">
                          <a:effectLst/>
                        </a:rPr>
                        <a:t>Participació parcialitzada de les entitats </a:t>
                      </a:r>
                      <a:endParaRPr lang="es-ES" sz="1000">
                        <a:effectLst/>
                      </a:endParaRPr>
                    </a:p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914400" algn="l"/>
                        </a:tabLst>
                      </a:pPr>
                      <a:r>
                        <a:rPr lang="ca-ES" sz="1000">
                          <a:effectLst/>
                        </a:rPr>
                        <a:t>Les entitats participen a taules temàtiques i no tenen visió conjunt</a:t>
                      </a:r>
                      <a:endParaRPr lang="es-ES" sz="1000">
                        <a:effectLst/>
                      </a:endParaRPr>
                    </a:p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914400" algn="l"/>
                        </a:tabLst>
                      </a:pPr>
                      <a:r>
                        <a:rPr lang="ca-ES" sz="1000">
                          <a:effectLst/>
                        </a:rPr>
                        <a:t>Manca de coneixement entre entitats sobre què fan les altres. </a:t>
                      </a:r>
                      <a:endParaRPr lang="es-ES" sz="10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000">
                          <a:effectLst/>
                        </a:rPr>
                        <a:t>Desajustos entre el funcionament de les entitats i el CBSR </a:t>
                      </a:r>
                      <a:endParaRPr lang="es-ES" sz="1000">
                        <a:effectLst/>
                      </a:endParaRPr>
                    </a:p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914400" algn="l"/>
                        </a:tabLst>
                      </a:pPr>
                      <a:r>
                        <a:rPr lang="ca-ES" sz="1000">
                          <a:effectLst/>
                        </a:rPr>
                        <a:t>Càrrega personalista d’algunes entitats genera problemes quan canvia el referent. </a:t>
                      </a:r>
                      <a:endParaRPr lang="es-ES" sz="1000">
                        <a:effectLst/>
                      </a:endParaRPr>
                    </a:p>
                    <a:p>
                      <a:pPr marL="742950" lvl="1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914400" algn="l"/>
                        </a:tabLst>
                      </a:pPr>
                      <a:r>
                        <a:rPr lang="ca-ES" sz="1000">
                          <a:effectLst/>
                        </a:rPr>
                        <a:t>Tendència de les entitats a responsabilitzar el CBSR. </a:t>
                      </a:r>
                      <a:endParaRPr lang="es-ES" sz="10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000">
                          <a:effectLst/>
                        </a:rPr>
                        <a:t> Territori petit amb pocs actors: són poques les persones que participen, dificultat en crear espais de participació diversos. </a:t>
                      </a:r>
                      <a:endParaRPr lang="es-ES" sz="10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000">
                          <a:effectLst/>
                        </a:rPr>
                        <a:t> No hi ha una concepció clara de què és el treball comunitari. </a:t>
                      </a:r>
                      <a:endParaRPr lang="es-ES" sz="10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000">
                          <a:effectLst/>
                        </a:rPr>
                        <a:t> Relació clientelar per part dels ajuntaments i percepció que paguen molt. </a:t>
                      </a:r>
                      <a:endParaRPr lang="es-ES" sz="10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000">
                          <a:effectLst/>
                        </a:rPr>
                        <a:t> Dificultat d’obtenir més recursos. </a:t>
                      </a:r>
                      <a:endParaRPr lang="es-ES" sz="10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000">
                          <a:effectLst/>
                        </a:rPr>
                        <a:t> Alguns espais cedits pels ajuntaments sense condicions mínimes. </a:t>
                      </a:r>
                      <a:endParaRPr lang="es-ES" sz="100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43519" marR="43519" marT="21759" marB="21759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000" dirty="0">
                          <a:effectLst/>
                        </a:rPr>
                        <a:t> Bona coordinació i cooperació entre entitats i CBSR.  </a:t>
                      </a:r>
                      <a:endParaRPr lang="es-ES" sz="10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000" dirty="0">
                          <a:effectLst/>
                        </a:rPr>
                        <a:t> Voluntat de treball cooperatiu entre entitats.  </a:t>
                      </a:r>
                      <a:endParaRPr lang="es-ES" sz="10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000" dirty="0">
                          <a:effectLst/>
                        </a:rPr>
                        <a:t> Territori petit i coneixement personal facilita contactes i agilitza processos. </a:t>
                      </a:r>
                      <a:endParaRPr lang="es-ES" sz="10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000" dirty="0">
                          <a:effectLst/>
                        </a:rPr>
                        <a:t> El Consell d’Alcaldes és un espai vàlid de comunicació i planificació amb els ajuntaments. </a:t>
                      </a:r>
                      <a:endParaRPr lang="es-ES" sz="10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ca-ES" sz="1000" dirty="0">
                          <a:effectLst/>
                        </a:rPr>
                        <a:t> Els ajuntaments avalen completament la tasca del CBSR i en fan una valoració molt positiva. </a:t>
                      </a:r>
                      <a:endParaRPr lang="es-ES" sz="10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43519" marR="43519" marT="21759" marB="21759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8930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ES" b="1" dirty="0" smtClean="0">
                <a:solidFill>
                  <a:srgbClr val="C00000"/>
                </a:solidFill>
              </a:rPr>
              <a:t>El Pla </a:t>
            </a:r>
            <a:r>
              <a:rPr lang="es-ES" b="1" dirty="0" err="1" smtClean="0">
                <a:solidFill>
                  <a:srgbClr val="C00000"/>
                </a:solidFill>
              </a:rPr>
              <a:t>Estratègic</a:t>
            </a:r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s-ES" i="1" dirty="0"/>
          </a:p>
          <a:p>
            <a:pPr marL="0" indent="0">
              <a:buNone/>
            </a:pPr>
            <a:endParaRPr lang="es-E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 algn="r">
              <a:buNone/>
            </a:pPr>
            <a:endParaRPr lang="es-ES" dirty="0"/>
          </a:p>
        </p:txBody>
      </p:sp>
      <p:pic>
        <p:nvPicPr>
          <p:cNvPr id="6" name="5 Imagen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6" t="25595" r="71716" b="40146"/>
          <a:stretch/>
        </p:blipFill>
        <p:spPr>
          <a:xfrm>
            <a:off x="8155793" y="188640"/>
            <a:ext cx="858982" cy="886691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C00000"/>
              </a:solidFill>
            </a:endParaRPr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123265645"/>
              </p:ext>
            </p:extLst>
          </p:nvPr>
        </p:nvGraphicFramePr>
        <p:xfrm>
          <a:off x="323528" y="1268760"/>
          <a:ext cx="5904656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8 Diagrama"/>
          <p:cNvGraphicFramePr/>
          <p:nvPr>
            <p:extLst>
              <p:ext uri="{D42A27DB-BD31-4B8C-83A1-F6EECF244321}">
                <p14:modId xmlns:p14="http://schemas.microsoft.com/office/powerpoint/2010/main" val="3481021466"/>
              </p:ext>
            </p:extLst>
          </p:nvPr>
        </p:nvGraphicFramePr>
        <p:xfrm>
          <a:off x="6588224" y="404664"/>
          <a:ext cx="2304256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8636767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ES" b="1" dirty="0" smtClean="0">
                <a:solidFill>
                  <a:srgbClr val="C00000"/>
                </a:solidFill>
              </a:rPr>
              <a:t>El Pla </a:t>
            </a:r>
            <a:r>
              <a:rPr lang="es-ES" b="1" dirty="0" err="1" smtClean="0">
                <a:solidFill>
                  <a:srgbClr val="C00000"/>
                </a:solidFill>
              </a:rPr>
              <a:t>Estratègic</a:t>
            </a:r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s-ES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 Pla </a:t>
            </a:r>
            <a:r>
              <a:rPr lang="es-ES" sz="28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d’Acció</a:t>
            </a:r>
            <a:endParaRPr lang="es-ES" sz="28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es-E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es-E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es-E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ca-ES" b="1" dirty="0">
                <a:solidFill>
                  <a:srgbClr val="C00000"/>
                </a:solidFill>
              </a:rPr>
              <a:t>Línia 1</a:t>
            </a:r>
            <a:r>
              <a:rPr lang="ca-ES" dirty="0"/>
              <a:t>: Reforçar el sistema informatiu del CBSR a nivell intern i </a:t>
            </a:r>
            <a:r>
              <a:rPr lang="ca-ES" dirty="0" smtClean="0"/>
              <a:t>extern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ca-ES" b="1" dirty="0">
                <a:solidFill>
                  <a:srgbClr val="C00000"/>
                </a:solidFill>
              </a:rPr>
              <a:t>Línia 2: </a:t>
            </a:r>
            <a:r>
              <a:rPr lang="ca-ES" dirty="0"/>
              <a:t>Actualitzar els processos i metodologies de treball a la nova realitat del CBSR i continuar millorant </a:t>
            </a:r>
            <a:r>
              <a:rPr lang="ca-ES" dirty="0" smtClean="0"/>
              <a:t>les </a:t>
            </a:r>
            <a:r>
              <a:rPr lang="ca-ES" dirty="0"/>
              <a:t>condicions laborals i la qualitat del </a:t>
            </a:r>
            <a:r>
              <a:rPr lang="ca-ES" dirty="0" smtClean="0"/>
              <a:t>treball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ca-ES" b="1" dirty="0">
                <a:solidFill>
                  <a:srgbClr val="C00000"/>
                </a:solidFill>
              </a:rPr>
              <a:t>Línia 3: </a:t>
            </a:r>
            <a:r>
              <a:rPr lang="ca-ES" dirty="0"/>
              <a:t>Establir un sistema de </a:t>
            </a:r>
            <a:r>
              <a:rPr lang="ca-ES" dirty="0" err="1"/>
              <a:t>governança</a:t>
            </a:r>
            <a:r>
              <a:rPr lang="ca-ES" dirty="0"/>
              <a:t> territorial que permeti implementar una coordinació estratègica i reforçar les relacions amb els diversos agents de la comarca</a:t>
            </a:r>
            <a:endParaRPr lang="es-ES" dirty="0"/>
          </a:p>
          <a:p>
            <a:pPr marL="0" lvl="0" indent="0">
              <a:buNone/>
            </a:pPr>
            <a:endParaRPr lang="es-ES" i="1" dirty="0"/>
          </a:p>
          <a:p>
            <a:pPr marL="0" indent="0">
              <a:buNone/>
            </a:pPr>
            <a:endParaRPr lang="es-E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 algn="r">
              <a:buNone/>
            </a:pPr>
            <a:endParaRPr lang="es-ES" dirty="0"/>
          </a:p>
        </p:txBody>
      </p:sp>
      <p:pic>
        <p:nvPicPr>
          <p:cNvPr id="6" name="5 Imagen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6" t="25595" r="71716" b="40146"/>
          <a:stretch/>
        </p:blipFill>
        <p:spPr>
          <a:xfrm>
            <a:off x="8155793" y="188640"/>
            <a:ext cx="858982" cy="886691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5417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ES" b="1" dirty="0" smtClean="0">
                <a:solidFill>
                  <a:srgbClr val="C00000"/>
                </a:solidFill>
              </a:rPr>
              <a:t>El Pla </a:t>
            </a:r>
            <a:r>
              <a:rPr lang="es-ES" b="1" dirty="0" err="1" smtClean="0">
                <a:solidFill>
                  <a:srgbClr val="C00000"/>
                </a:solidFill>
              </a:rPr>
              <a:t>Estratègic</a:t>
            </a:r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8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Línia</a:t>
            </a:r>
            <a:r>
              <a:rPr lang="es-ES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1</a:t>
            </a:r>
          </a:p>
          <a:p>
            <a:pPr marL="0" indent="0">
              <a:buNone/>
            </a:pPr>
            <a:endParaRPr lang="es-E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es-E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lvl="0" indent="0">
              <a:buNone/>
            </a:pPr>
            <a:endParaRPr lang="es-ES" i="1" dirty="0"/>
          </a:p>
          <a:p>
            <a:pPr marL="0" indent="0">
              <a:buNone/>
            </a:pPr>
            <a:endParaRPr lang="es-E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 algn="r">
              <a:buNone/>
            </a:pPr>
            <a:endParaRPr lang="es-ES" dirty="0"/>
          </a:p>
        </p:txBody>
      </p:sp>
      <p:pic>
        <p:nvPicPr>
          <p:cNvPr id="6" name="5 Imagen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6" t="25595" r="71716" b="40146"/>
          <a:stretch/>
        </p:blipFill>
        <p:spPr>
          <a:xfrm>
            <a:off x="8155793" y="188640"/>
            <a:ext cx="858982" cy="886691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C00000"/>
              </a:solidFill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2354362"/>
              </p:ext>
            </p:extLst>
          </p:nvPr>
        </p:nvGraphicFramePr>
        <p:xfrm>
          <a:off x="0" y="1756820"/>
          <a:ext cx="9144000" cy="4632060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9144000"/>
              </a:tblGrid>
              <a:tr h="4467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</a:rPr>
                        <a:t>Objectiu 1.1</a:t>
                      </a:r>
                      <a:endParaRPr lang="es-ES" sz="16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35937" marR="35937" marT="0" marB="0" anchor="ctr"/>
                </a:tc>
              </a:tr>
              <a:tr h="4467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</a:rPr>
                        <a:t>Reforçar el sistema informatiu del Consorci a nivell intern</a:t>
                      </a:r>
                      <a:endParaRPr lang="es-ES" sz="16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35937" marR="35937" marT="0" marB="0" anchor="ctr"/>
                </a:tc>
              </a:tr>
              <a:tr h="4467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</a:rPr>
                        <a:t>Actuacions:</a:t>
                      </a:r>
                      <a:endParaRPr lang="es-ES" sz="16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35937" marR="35937" marT="0" marB="0" anchor="ctr"/>
                </a:tc>
              </a:tr>
              <a:tr h="3068265">
                <a:tc>
                  <a:txBody>
                    <a:bodyPr/>
                    <a:lstStyle/>
                    <a:p>
                      <a:pPr marL="1143000" lvl="2" indent="-2286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ca-ES" sz="1600" dirty="0">
                          <a:effectLst/>
                        </a:rPr>
                        <a:t>Redacció d’un nou Pla de Comunicació interna </a:t>
                      </a:r>
                      <a:endParaRPr lang="es-ES" sz="1600" dirty="0">
                        <a:effectLst/>
                      </a:endParaRPr>
                    </a:p>
                    <a:p>
                      <a:pPr marL="1143000" lvl="2" indent="-2286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ca-ES" sz="1600" dirty="0">
                          <a:effectLst/>
                        </a:rPr>
                        <a:t>Disseny d’una estratègia de comunicació interna, habilitant espais de trobada on els professionals del CBSR puguin intercanviar informació operativa sobre projectes, serveis i casos. </a:t>
                      </a:r>
                      <a:endParaRPr lang="es-ES" sz="1600" dirty="0">
                        <a:effectLst/>
                      </a:endParaRPr>
                    </a:p>
                    <a:p>
                      <a:pPr marL="1143000" lvl="2" indent="-2286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ca-ES" sz="1600" dirty="0">
                          <a:effectLst/>
                        </a:rPr>
                        <a:t>Sistema informatiu (intranet) per disposar d’una informació actualitzada i compartida entre els professionals </a:t>
                      </a:r>
                      <a:endParaRPr lang="es-ES" sz="1600" dirty="0">
                        <a:effectLst/>
                      </a:endParaRPr>
                    </a:p>
                    <a:p>
                      <a:pPr marL="1143000" lvl="2" indent="-2286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ca-ES" sz="1600" dirty="0">
                          <a:effectLst/>
                        </a:rPr>
                        <a:t>Disseny d’estratègies i dinàmiques participatives per fomentar la </a:t>
                      </a:r>
                      <a:r>
                        <a:rPr lang="ca-ES" sz="1600" dirty="0" err="1">
                          <a:effectLst/>
                        </a:rPr>
                        <a:t>proactivitat</a:t>
                      </a:r>
                      <a:r>
                        <a:rPr lang="ca-ES" sz="1600" dirty="0">
                          <a:effectLst/>
                        </a:rPr>
                        <a:t> en l’adquisició d’informació per part dels i les professionals</a:t>
                      </a:r>
                      <a:endParaRPr lang="es-ES" sz="16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</a:rPr>
                        <a:t> </a:t>
                      </a:r>
                      <a:endParaRPr lang="es-ES" sz="16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35937" marR="35937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13494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ES" b="1" dirty="0" smtClean="0">
                <a:solidFill>
                  <a:srgbClr val="C00000"/>
                </a:solidFill>
              </a:rPr>
              <a:t>El Pla </a:t>
            </a:r>
            <a:r>
              <a:rPr lang="es-ES" b="1" dirty="0" err="1" smtClean="0">
                <a:solidFill>
                  <a:srgbClr val="C00000"/>
                </a:solidFill>
              </a:rPr>
              <a:t>Estratègic</a:t>
            </a:r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8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Línia</a:t>
            </a:r>
            <a:r>
              <a:rPr lang="es-ES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1</a:t>
            </a:r>
          </a:p>
          <a:p>
            <a:pPr marL="0" indent="0">
              <a:buNone/>
            </a:pPr>
            <a:endParaRPr lang="es-E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es-E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lvl="0" indent="0">
              <a:buNone/>
            </a:pPr>
            <a:endParaRPr lang="es-ES" i="1" dirty="0"/>
          </a:p>
          <a:p>
            <a:pPr marL="0" indent="0">
              <a:buNone/>
            </a:pPr>
            <a:endParaRPr lang="es-E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 algn="r">
              <a:buNone/>
            </a:pPr>
            <a:endParaRPr lang="es-ES" dirty="0"/>
          </a:p>
        </p:txBody>
      </p:sp>
      <p:pic>
        <p:nvPicPr>
          <p:cNvPr id="6" name="5 Imagen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6" t="25595" r="71716" b="40146"/>
          <a:stretch/>
        </p:blipFill>
        <p:spPr>
          <a:xfrm>
            <a:off x="8155793" y="188640"/>
            <a:ext cx="858982" cy="886691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C00000"/>
              </a:solidFill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638571"/>
              </p:ext>
            </p:extLst>
          </p:nvPr>
        </p:nvGraphicFramePr>
        <p:xfrm>
          <a:off x="-36512" y="1700808"/>
          <a:ext cx="9180512" cy="4824537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9180512"/>
              </a:tblGrid>
              <a:tr h="44983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</a:rPr>
                        <a:t>Objectiu 1.2</a:t>
                      </a:r>
                      <a:endParaRPr lang="es-ES" sz="16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35937" marR="35937" marT="0" marB="0" anchor="ctr"/>
                </a:tc>
              </a:tr>
              <a:tr h="44983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</a:rPr>
                        <a:t>Reforçar el sistema informatiu del </a:t>
                      </a:r>
                      <a:r>
                        <a:rPr lang="ca-ES" sz="1600" dirty="0" smtClean="0">
                          <a:effectLst/>
                        </a:rPr>
                        <a:t>CBSR </a:t>
                      </a:r>
                      <a:r>
                        <a:rPr lang="ca-ES" sz="1600" dirty="0">
                          <a:effectLst/>
                        </a:rPr>
                        <a:t>a nivell extern</a:t>
                      </a:r>
                      <a:endParaRPr lang="es-ES" sz="16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35937" marR="35937" marT="0" marB="0" anchor="ctr"/>
                </a:tc>
              </a:tr>
              <a:tr h="44983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</a:rPr>
                        <a:t>Actuacions:</a:t>
                      </a:r>
                      <a:endParaRPr lang="es-ES" sz="16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35937" marR="35937" marT="0" marB="0" anchor="ctr"/>
                </a:tc>
              </a:tr>
              <a:tr h="3475020">
                <a:tc>
                  <a:txBody>
                    <a:bodyPr/>
                    <a:lstStyle/>
                    <a:p>
                      <a:pPr marL="1143000" lvl="2" indent="-2286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ca-ES" sz="1600" dirty="0">
                          <a:effectLst/>
                        </a:rPr>
                        <a:t>Redacció d’un nou Pla de Comunicació externa, que contempli aspectes de comunicació digital, comunitària i de coordinació entre actors del territori. </a:t>
                      </a:r>
                      <a:endParaRPr lang="es-ES" sz="1600" dirty="0">
                        <a:effectLst/>
                      </a:endParaRPr>
                    </a:p>
                    <a:p>
                      <a:pPr marL="1143000" lvl="2" indent="-2286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ca-ES" sz="1600" dirty="0">
                          <a:effectLst/>
                        </a:rPr>
                        <a:t>Disseny d’una estratègia de comunicació externa, amb el doble objectiu de la informació i la divulgació, per la millora del coneixement que té el territori sobre el CBSR.</a:t>
                      </a:r>
                      <a:endParaRPr lang="es-ES" sz="1600" dirty="0">
                        <a:effectLst/>
                      </a:endParaRPr>
                    </a:p>
                    <a:p>
                      <a:pPr marL="1143000" lvl="2" indent="-2286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ca-ES" sz="1600" dirty="0">
                          <a:effectLst/>
                        </a:rPr>
                        <a:t>Establir aliances i espais de coordinació amb altres actors del territori per tal de disposar de recursos comunicatius compartits i maximitzar l’impacte de la comunicació</a:t>
                      </a:r>
                      <a:endParaRPr lang="es-ES" sz="1600" dirty="0">
                        <a:effectLst/>
                      </a:endParaRPr>
                    </a:p>
                    <a:p>
                      <a:pPr marL="27051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</a:rPr>
                        <a:t> </a:t>
                      </a:r>
                      <a:endParaRPr lang="es-ES" sz="16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35937" marR="35937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27366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ES" b="1" dirty="0" smtClean="0">
                <a:solidFill>
                  <a:srgbClr val="C00000"/>
                </a:solidFill>
              </a:rPr>
              <a:t>El Pla </a:t>
            </a:r>
            <a:r>
              <a:rPr lang="es-ES" b="1" dirty="0" err="1" smtClean="0">
                <a:solidFill>
                  <a:srgbClr val="C00000"/>
                </a:solidFill>
              </a:rPr>
              <a:t>Estratègic</a:t>
            </a:r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8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Línia</a:t>
            </a:r>
            <a:r>
              <a:rPr lang="es-ES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2</a:t>
            </a:r>
          </a:p>
          <a:p>
            <a:pPr marL="0" indent="0">
              <a:buNone/>
            </a:pPr>
            <a:endParaRPr lang="es-E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es-E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lvl="0" indent="0">
              <a:buNone/>
            </a:pPr>
            <a:endParaRPr lang="es-ES" i="1" dirty="0"/>
          </a:p>
          <a:p>
            <a:pPr marL="0" indent="0">
              <a:buNone/>
            </a:pPr>
            <a:endParaRPr lang="es-E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 algn="r">
              <a:buNone/>
            </a:pPr>
            <a:endParaRPr lang="es-ES" dirty="0"/>
          </a:p>
        </p:txBody>
      </p:sp>
      <p:pic>
        <p:nvPicPr>
          <p:cNvPr id="6" name="5 Imagen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6" t="25595" r="71716" b="40146"/>
          <a:stretch/>
        </p:blipFill>
        <p:spPr>
          <a:xfrm>
            <a:off x="8155793" y="188640"/>
            <a:ext cx="858982" cy="886691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C00000"/>
              </a:solidFill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4806727"/>
              </p:ext>
            </p:extLst>
          </p:nvPr>
        </p:nvGraphicFramePr>
        <p:xfrm>
          <a:off x="0" y="1679806"/>
          <a:ext cx="9144000" cy="5141562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9144000"/>
              </a:tblGrid>
              <a:tr h="37273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</a:rPr>
                        <a:t>Objectiu  2.1</a:t>
                      </a:r>
                      <a:endParaRPr lang="es-ES" sz="16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30858" marR="30858" marT="0" marB="0" anchor="ctr"/>
                </a:tc>
              </a:tr>
              <a:tr h="37273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</a:rPr>
                        <a:t>Actualització de la metodologia i els processos de treball</a:t>
                      </a:r>
                      <a:endParaRPr lang="es-ES" sz="16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30858" marR="30858" marT="0" marB="0" anchor="ctr"/>
                </a:tc>
              </a:tr>
              <a:tr h="37273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</a:rPr>
                        <a:t>Actuacions:</a:t>
                      </a:r>
                      <a:endParaRPr lang="es-ES" sz="16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30858" marR="30858" marT="0" marB="0" anchor="ctr"/>
                </a:tc>
              </a:tr>
              <a:tr h="3727337">
                <a:tc>
                  <a:txBody>
                    <a:bodyPr/>
                    <a:lstStyle/>
                    <a:p>
                      <a:pPr marL="1143000" lvl="2" indent="-2286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ca-ES" sz="1600" dirty="0">
                          <a:effectLst/>
                        </a:rPr>
                        <a:t>Revisió/ actualització de l'organigrama del CBSR: definició de la cartera de serveis </a:t>
                      </a:r>
                      <a:endParaRPr lang="es-ES" sz="1600" dirty="0">
                        <a:effectLst/>
                      </a:endParaRPr>
                    </a:p>
                    <a:p>
                      <a:pPr marL="1143000" lvl="2" indent="-2286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ca-ES" sz="1600" dirty="0">
                          <a:effectLst/>
                        </a:rPr>
                        <a:t>Consolidació de la metodologia de treball per objectius, resultats i processos.</a:t>
                      </a:r>
                      <a:endParaRPr lang="es-ES" sz="1600" dirty="0">
                        <a:effectLst/>
                      </a:endParaRPr>
                    </a:p>
                    <a:p>
                      <a:pPr marL="1143000" lvl="2" indent="-2286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ca-ES" sz="1600" dirty="0">
                          <a:effectLst/>
                        </a:rPr>
                        <a:t>Avançar cap a un model d’intervenció comunitària que aposti pel treball </a:t>
                      </a:r>
                      <a:r>
                        <a:rPr lang="ca-ES" sz="1600" dirty="0" err="1">
                          <a:effectLst/>
                        </a:rPr>
                        <a:t>col·laboratiu</a:t>
                      </a:r>
                      <a:r>
                        <a:rPr lang="ca-ES" sz="1600" dirty="0">
                          <a:effectLst/>
                        </a:rPr>
                        <a:t> en base a recursos compartits per diversos actors del territori.</a:t>
                      </a:r>
                      <a:endParaRPr lang="es-ES" sz="1600" dirty="0">
                        <a:effectLst/>
                      </a:endParaRPr>
                    </a:p>
                    <a:p>
                      <a:pPr marL="1143000" lvl="2" indent="-2286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ca-ES" sz="1600" dirty="0">
                          <a:effectLst/>
                        </a:rPr>
                        <a:t>Establir un sistema d’avaluació de les accions del CBSR que sigui participat per les persones usuàries i la resta d’actors de la comarca. </a:t>
                      </a:r>
                      <a:endParaRPr lang="es-ES" sz="1600" dirty="0">
                        <a:effectLst/>
                      </a:endParaRPr>
                    </a:p>
                    <a:p>
                      <a:pPr marL="1143000" lvl="2" indent="-2286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ca-ES" sz="1600" dirty="0">
                          <a:effectLst/>
                        </a:rPr>
                        <a:t>Millorar el sistema de detecció precoç i priorització de casos </a:t>
                      </a:r>
                      <a:endParaRPr lang="es-ES" sz="1600" dirty="0">
                        <a:effectLst/>
                      </a:endParaRPr>
                    </a:p>
                    <a:p>
                      <a:pPr marL="1143000" lvl="2" indent="-2286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ca-ES" sz="1600" dirty="0">
                          <a:effectLst/>
                        </a:rPr>
                        <a:t>Inclusió d’actuacions formatives específiques relacionades amb l'acció comunitària i la inclusió i exclusió social, en el pla de formació del </a:t>
                      </a:r>
                      <a:r>
                        <a:rPr lang="ca-ES" sz="1600" dirty="0" smtClean="0">
                          <a:effectLst/>
                        </a:rPr>
                        <a:t>CBSR. </a:t>
                      </a:r>
                      <a:endParaRPr lang="es-ES" sz="1600" dirty="0">
                        <a:effectLst/>
                      </a:endParaRPr>
                    </a:p>
                    <a:p>
                      <a:pPr marL="1143000" lvl="2" indent="-2286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ca-ES" sz="1600" dirty="0">
                          <a:effectLst/>
                        </a:rPr>
                        <a:t>Avançar cap a un model de planificació participada i avaluació de processos cooperativa</a:t>
                      </a:r>
                      <a:endParaRPr lang="es-ES" sz="1600" dirty="0">
                        <a:effectLst/>
                      </a:endParaRPr>
                    </a:p>
                    <a:p>
                      <a:pPr marL="1143000" lvl="2" indent="-2286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ca-ES" sz="1600" dirty="0">
                          <a:effectLst/>
                        </a:rPr>
                        <a:t>Revisió i anàlisis dels serveis per incorporar millores </a:t>
                      </a:r>
                      <a:endParaRPr lang="es-ES" sz="16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30858" marR="30858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8336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ES" b="1" dirty="0" smtClean="0">
                <a:solidFill>
                  <a:srgbClr val="C00000"/>
                </a:solidFill>
              </a:rPr>
              <a:t>El Pla </a:t>
            </a:r>
            <a:r>
              <a:rPr lang="es-ES" b="1" dirty="0" err="1" smtClean="0">
                <a:solidFill>
                  <a:srgbClr val="C00000"/>
                </a:solidFill>
              </a:rPr>
              <a:t>Estratègic</a:t>
            </a:r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8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Línia</a:t>
            </a:r>
            <a:r>
              <a:rPr lang="es-ES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2</a:t>
            </a:r>
          </a:p>
          <a:p>
            <a:pPr marL="0" indent="0">
              <a:buNone/>
            </a:pPr>
            <a:endParaRPr lang="es-E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es-E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lvl="0" indent="0">
              <a:buNone/>
            </a:pPr>
            <a:endParaRPr lang="es-ES" i="1" dirty="0"/>
          </a:p>
          <a:p>
            <a:pPr marL="0" indent="0">
              <a:buNone/>
            </a:pPr>
            <a:endParaRPr lang="es-E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 algn="r">
              <a:buNone/>
            </a:pPr>
            <a:endParaRPr lang="es-ES" dirty="0"/>
          </a:p>
        </p:txBody>
      </p:sp>
      <p:pic>
        <p:nvPicPr>
          <p:cNvPr id="6" name="5 Imagen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6" t="25595" r="71716" b="40146"/>
          <a:stretch/>
        </p:blipFill>
        <p:spPr>
          <a:xfrm>
            <a:off x="8155793" y="188640"/>
            <a:ext cx="858982" cy="886691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C00000"/>
              </a:solidFill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0568680"/>
              </p:ext>
            </p:extLst>
          </p:nvPr>
        </p:nvGraphicFramePr>
        <p:xfrm>
          <a:off x="20037" y="1700808"/>
          <a:ext cx="9123963" cy="4824536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9123963"/>
              </a:tblGrid>
              <a:tr h="37207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</a:rPr>
                        <a:t>Objectiu  2.2</a:t>
                      </a:r>
                      <a:endParaRPr lang="es-ES" sz="16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30891" marR="30891" marT="0" marB="0" anchor="ctr"/>
                </a:tc>
              </a:tr>
              <a:tr h="37207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</a:rPr>
                        <a:t>Continuar treballant per la millora de les condicions laborals i la qualitat del treball</a:t>
                      </a:r>
                      <a:endParaRPr lang="es-ES" sz="16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30891" marR="30891" marT="0" marB="0" anchor="ctr"/>
                </a:tc>
              </a:tr>
              <a:tr h="37207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</a:rPr>
                        <a:t>Actuacions:</a:t>
                      </a:r>
                      <a:endParaRPr lang="es-ES" sz="16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30891" marR="30891" marT="0" marB="0" anchor="ctr"/>
                </a:tc>
              </a:tr>
              <a:tr h="3708323">
                <a:tc>
                  <a:txBody>
                    <a:bodyPr/>
                    <a:lstStyle/>
                    <a:p>
                      <a:pPr marL="1143000" lvl="2" indent="-2286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ca-ES" sz="1600" dirty="0">
                          <a:effectLst/>
                        </a:rPr>
                        <a:t> Implementació de mesures que permetin reduir el  síndrome del “</a:t>
                      </a:r>
                      <a:r>
                        <a:rPr lang="ca-ES" sz="1600" i="1" dirty="0" err="1">
                          <a:effectLst/>
                        </a:rPr>
                        <a:t>burningout</a:t>
                      </a:r>
                      <a:r>
                        <a:rPr lang="ca-ES" sz="1600" dirty="0">
                          <a:effectLst/>
                        </a:rPr>
                        <a:t>” o Síndrome del desgast professional. </a:t>
                      </a:r>
                      <a:endParaRPr lang="es-ES" sz="1600" dirty="0">
                        <a:effectLst/>
                      </a:endParaRPr>
                    </a:p>
                    <a:p>
                      <a:pPr marL="1143000" lvl="2" indent="-2286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ca-ES" sz="1600" dirty="0">
                          <a:effectLst/>
                        </a:rPr>
                        <a:t>Articulació de mesures destinades a diagnosticar i tractar problemàtiques relacionals i poder, així, dur a terme accions de prevenció de conflictes entre professionals i entre professionals i persones usuàries. </a:t>
                      </a:r>
                      <a:endParaRPr lang="es-ES" sz="1600" dirty="0">
                        <a:effectLst/>
                      </a:endParaRPr>
                    </a:p>
                    <a:p>
                      <a:pPr marL="1143000" lvl="2" indent="-2286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ca-ES" sz="1600" dirty="0">
                          <a:effectLst/>
                        </a:rPr>
                        <a:t>Estudiar millores en l’espai físic de treball que solucionin els problemes actuals o, si s’escau, canviar el lloc de treball</a:t>
                      </a:r>
                      <a:endParaRPr lang="es-ES" sz="1600" dirty="0">
                        <a:effectLst/>
                      </a:endParaRPr>
                    </a:p>
                    <a:p>
                      <a:pPr marL="1143000" lvl="2" indent="-2286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ca-ES" sz="1600" dirty="0">
                          <a:effectLst/>
                        </a:rPr>
                        <a:t>Explorar mecanismes de millora de les retribucions salarials</a:t>
                      </a:r>
                      <a:endParaRPr lang="es-ES" sz="1600" dirty="0">
                        <a:effectLst/>
                      </a:endParaRPr>
                    </a:p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</a:rPr>
                        <a:t> </a:t>
                      </a:r>
                      <a:endParaRPr lang="es-ES" sz="16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30891" marR="30891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0548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ES" b="1" dirty="0" smtClean="0">
                <a:solidFill>
                  <a:srgbClr val="C00000"/>
                </a:solidFill>
              </a:rPr>
              <a:t>El Pla </a:t>
            </a:r>
            <a:r>
              <a:rPr lang="es-ES" b="1" dirty="0" err="1" smtClean="0">
                <a:solidFill>
                  <a:srgbClr val="C00000"/>
                </a:solidFill>
              </a:rPr>
              <a:t>Estratègic</a:t>
            </a:r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8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Línia</a:t>
            </a:r>
            <a:r>
              <a:rPr lang="es-ES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3</a:t>
            </a:r>
          </a:p>
          <a:p>
            <a:pPr marL="0" indent="0">
              <a:buNone/>
            </a:pPr>
            <a:endParaRPr lang="es-E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es-E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lvl="0" indent="0">
              <a:buNone/>
            </a:pPr>
            <a:endParaRPr lang="es-ES" i="1" dirty="0"/>
          </a:p>
          <a:p>
            <a:pPr marL="0" indent="0">
              <a:buNone/>
            </a:pPr>
            <a:endParaRPr lang="es-E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 algn="r">
              <a:buNone/>
            </a:pPr>
            <a:endParaRPr lang="es-ES" dirty="0"/>
          </a:p>
        </p:txBody>
      </p:sp>
      <p:pic>
        <p:nvPicPr>
          <p:cNvPr id="6" name="5 Imagen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6" t="25595" r="71716" b="40146"/>
          <a:stretch/>
        </p:blipFill>
        <p:spPr>
          <a:xfrm>
            <a:off x="8155793" y="188640"/>
            <a:ext cx="858982" cy="886691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C00000"/>
              </a:solidFill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6911453"/>
              </p:ext>
            </p:extLst>
          </p:nvPr>
        </p:nvGraphicFramePr>
        <p:xfrm>
          <a:off x="6182" y="1772816"/>
          <a:ext cx="9137817" cy="4752527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9137817"/>
              </a:tblGrid>
              <a:tr h="58185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</a:rPr>
                        <a:t>Objectiu 3.1</a:t>
                      </a:r>
                      <a:endParaRPr lang="es-ES" sz="16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39079" marR="39079" marT="0" marB="0" anchor="ctr"/>
                </a:tc>
              </a:tr>
              <a:tr h="64747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</a:rPr>
                        <a:t>Establir un sistema de </a:t>
                      </a:r>
                      <a:r>
                        <a:rPr lang="ca-ES" sz="1600" dirty="0" err="1">
                          <a:effectLst/>
                        </a:rPr>
                        <a:t>governança</a:t>
                      </a:r>
                      <a:r>
                        <a:rPr lang="ca-ES" sz="1600" dirty="0">
                          <a:effectLst/>
                        </a:rPr>
                        <a:t> territorial </a:t>
                      </a:r>
                      <a:endParaRPr lang="es-ES" sz="16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39079" marR="39079" marT="0" marB="0" anchor="ctr"/>
                </a:tc>
              </a:tr>
              <a:tr h="58185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</a:rPr>
                        <a:t>Actuacions:</a:t>
                      </a:r>
                      <a:endParaRPr lang="es-ES" sz="16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39079" marR="39079" marT="0" marB="0" anchor="ctr"/>
                </a:tc>
              </a:tr>
              <a:tr h="2941349">
                <a:tc>
                  <a:txBody>
                    <a:bodyPr/>
                    <a:lstStyle/>
                    <a:p>
                      <a:pPr marL="1143000" lvl="2" indent="-2286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ca-ES" sz="1600" dirty="0">
                          <a:effectLst/>
                        </a:rPr>
                        <a:t>Disseny dels espais de </a:t>
                      </a:r>
                      <a:r>
                        <a:rPr lang="ca-ES" sz="1600" dirty="0" err="1">
                          <a:effectLst/>
                        </a:rPr>
                        <a:t>governança</a:t>
                      </a:r>
                      <a:r>
                        <a:rPr lang="ca-ES" sz="1600" dirty="0">
                          <a:effectLst/>
                        </a:rPr>
                        <a:t>, les seves atribucions, metodologia de treball i els actors participants</a:t>
                      </a:r>
                      <a:endParaRPr lang="es-ES" sz="1600" dirty="0">
                        <a:effectLst/>
                      </a:endParaRPr>
                    </a:p>
                    <a:p>
                      <a:pPr marL="1143000" lvl="2" indent="-2286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ca-ES" sz="1600" dirty="0">
                          <a:effectLst/>
                        </a:rPr>
                        <a:t>Elaboració d’una diagnosi compartida a diversos nivells: mapa de necessitats, mapa de recursos i creuament dels mapes</a:t>
                      </a:r>
                      <a:endParaRPr lang="es-ES" sz="1600" dirty="0">
                        <a:effectLst/>
                      </a:endParaRPr>
                    </a:p>
                    <a:p>
                      <a:pPr marL="1143000" lvl="2" indent="-2286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ca-ES" sz="1600" dirty="0">
                          <a:effectLst/>
                        </a:rPr>
                        <a:t>Disseny d’un Pla d’Acció compartit i </a:t>
                      </a:r>
                      <a:r>
                        <a:rPr lang="ca-ES" sz="1600" dirty="0" err="1">
                          <a:effectLst/>
                        </a:rPr>
                        <a:t>col·laboratiu</a:t>
                      </a:r>
                      <a:endParaRPr lang="es-ES" sz="16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</a:rPr>
                        <a:t> </a:t>
                      </a:r>
                      <a:endParaRPr lang="es-ES" sz="16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39079" marR="39079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0629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ES" b="1" dirty="0" smtClean="0">
                <a:solidFill>
                  <a:srgbClr val="C00000"/>
                </a:solidFill>
              </a:rPr>
              <a:t>El Pla </a:t>
            </a:r>
            <a:r>
              <a:rPr lang="es-ES" b="1" dirty="0" err="1" smtClean="0">
                <a:solidFill>
                  <a:srgbClr val="C00000"/>
                </a:solidFill>
              </a:rPr>
              <a:t>Estratègic</a:t>
            </a:r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a-ES" sz="2400" dirty="0" smtClean="0"/>
              <a:t>Defineix </a:t>
            </a:r>
            <a:r>
              <a:rPr lang="ca-ES" sz="2400" dirty="0"/>
              <a:t>la tasca del CBSR en els propers anys, quins són els objectius estratègics que s’ha marcat el mateix CBSR i com s’assoliran a partir de les  línies de treball i </a:t>
            </a:r>
            <a:r>
              <a:rPr lang="ca-ES" sz="2400" dirty="0" smtClean="0"/>
              <a:t>accions.</a:t>
            </a:r>
            <a:endParaRPr lang="es-ES" sz="2400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pPr marL="0" indent="0" algn="r">
              <a:buNone/>
            </a:pPr>
            <a:endParaRPr lang="es-ES" dirty="0"/>
          </a:p>
        </p:txBody>
      </p:sp>
      <p:pic>
        <p:nvPicPr>
          <p:cNvPr id="6" name="5 Imagen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6" t="25595" r="71716" b="40146"/>
          <a:stretch/>
        </p:blipFill>
        <p:spPr>
          <a:xfrm>
            <a:off x="8155793" y="188640"/>
            <a:ext cx="858982" cy="886691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C00000"/>
              </a:solidFill>
            </a:endParaRPr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2951539689"/>
              </p:ext>
            </p:extLst>
          </p:nvPr>
        </p:nvGraphicFramePr>
        <p:xfrm>
          <a:off x="1835696" y="2852937"/>
          <a:ext cx="5688632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624626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ES" b="1" dirty="0" smtClean="0">
                <a:solidFill>
                  <a:srgbClr val="C00000"/>
                </a:solidFill>
              </a:rPr>
              <a:t>El Pla </a:t>
            </a:r>
            <a:r>
              <a:rPr lang="es-ES" b="1" dirty="0" err="1" smtClean="0">
                <a:solidFill>
                  <a:srgbClr val="C00000"/>
                </a:solidFill>
              </a:rPr>
              <a:t>Estratègic</a:t>
            </a:r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8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Línia</a:t>
            </a:r>
            <a:r>
              <a:rPr lang="es-ES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3</a:t>
            </a:r>
          </a:p>
          <a:p>
            <a:pPr marL="0" indent="0">
              <a:buNone/>
            </a:pPr>
            <a:endParaRPr lang="es-E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es-E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lvl="0" indent="0">
              <a:buNone/>
            </a:pPr>
            <a:endParaRPr lang="es-ES" i="1" dirty="0"/>
          </a:p>
          <a:p>
            <a:pPr marL="0" indent="0">
              <a:buNone/>
            </a:pPr>
            <a:endParaRPr lang="es-E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 algn="r">
              <a:buNone/>
            </a:pPr>
            <a:endParaRPr lang="es-ES" dirty="0"/>
          </a:p>
        </p:txBody>
      </p:sp>
      <p:pic>
        <p:nvPicPr>
          <p:cNvPr id="6" name="5 Imagen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6" t="25595" r="71716" b="40146"/>
          <a:stretch/>
        </p:blipFill>
        <p:spPr>
          <a:xfrm>
            <a:off x="8155793" y="188640"/>
            <a:ext cx="858982" cy="886691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C00000"/>
              </a:solidFill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6966345"/>
              </p:ext>
            </p:extLst>
          </p:nvPr>
        </p:nvGraphicFramePr>
        <p:xfrm>
          <a:off x="0" y="1700808"/>
          <a:ext cx="9144000" cy="4824536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9144000"/>
              </a:tblGrid>
              <a:tr h="51782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</a:rPr>
                        <a:t>Objectiu 3.2 </a:t>
                      </a:r>
                      <a:endParaRPr lang="es-ES" sz="16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33185" marR="33185" marT="0" marB="0" anchor="ctr"/>
                </a:tc>
              </a:tr>
              <a:tr h="51782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</a:rPr>
                        <a:t>Aprofundir en la coordinació estratègica entre diversos agents</a:t>
                      </a:r>
                      <a:endParaRPr lang="es-ES" sz="16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33185" marR="33185" marT="0" marB="0" anchor="ctr"/>
                </a:tc>
              </a:tr>
              <a:tr h="51782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</a:rPr>
                        <a:t>Actuacions:</a:t>
                      </a:r>
                      <a:endParaRPr lang="es-ES" sz="16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33185" marR="33185" marT="0" marB="0" anchor="ctr"/>
                </a:tc>
              </a:tr>
              <a:tr h="3271055">
                <a:tc>
                  <a:txBody>
                    <a:bodyPr/>
                    <a:lstStyle/>
                    <a:p>
                      <a:pPr marL="1143000" lvl="2" indent="-2286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ca-ES" sz="1600" dirty="0">
                          <a:effectLst/>
                        </a:rPr>
                        <a:t>Habilitar espais de coordinació entre els diversos agents comarcals, especialment entre agents socials i de l’àmbit de la salut que generin plans de treball conjunt. </a:t>
                      </a:r>
                      <a:endParaRPr lang="es-ES" sz="1600" dirty="0">
                        <a:effectLst/>
                      </a:endParaRPr>
                    </a:p>
                    <a:p>
                      <a:pPr marL="1143000" lvl="2" indent="-2286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ca-ES" sz="1600" dirty="0">
                          <a:effectLst/>
                        </a:rPr>
                        <a:t>Generar espais de formació conjunta on es puguin compartir recursos formatius dels diversos agents </a:t>
                      </a:r>
                      <a:endParaRPr lang="es-ES" sz="1600" dirty="0">
                        <a:effectLst/>
                      </a:endParaRPr>
                    </a:p>
                    <a:p>
                      <a:pPr marL="1143000" lvl="2" indent="-2286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ca-ES" sz="1600" dirty="0">
                          <a:effectLst/>
                        </a:rPr>
                        <a:t>Promoure espais de trobada per generar coneixement i discurs compartit per poder establir projectes des de marcs conceptuals compartits. </a:t>
                      </a:r>
                      <a:endParaRPr lang="es-ES" sz="1600" dirty="0">
                        <a:effectLst/>
                      </a:endParaRPr>
                    </a:p>
                    <a:p>
                      <a:pPr marL="1143000" lvl="2" indent="-2286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ca-ES" sz="1600" dirty="0">
                          <a:effectLst/>
                        </a:rPr>
                        <a:t>Treballar per la integració dels sistemes informatius entre actors de l’àmbit social i el sanitari</a:t>
                      </a:r>
                      <a:endParaRPr lang="es-ES" sz="16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33185" marR="33185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99597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ES" b="1" dirty="0" smtClean="0">
                <a:solidFill>
                  <a:srgbClr val="C00000"/>
                </a:solidFill>
              </a:rPr>
              <a:t>El Pla </a:t>
            </a:r>
            <a:r>
              <a:rPr lang="es-ES" b="1" dirty="0" err="1" smtClean="0">
                <a:solidFill>
                  <a:srgbClr val="C00000"/>
                </a:solidFill>
              </a:rPr>
              <a:t>Estratègic</a:t>
            </a:r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8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Línia</a:t>
            </a:r>
            <a:r>
              <a:rPr lang="es-ES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3</a:t>
            </a:r>
          </a:p>
          <a:p>
            <a:pPr marL="0" indent="0">
              <a:buNone/>
            </a:pPr>
            <a:endParaRPr lang="es-E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es-E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lvl="0" indent="0">
              <a:buNone/>
            </a:pPr>
            <a:endParaRPr lang="es-ES" i="1" dirty="0"/>
          </a:p>
          <a:p>
            <a:pPr marL="0" indent="0">
              <a:buNone/>
            </a:pPr>
            <a:endParaRPr lang="es-E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 algn="r">
              <a:buNone/>
            </a:pPr>
            <a:endParaRPr lang="es-ES" dirty="0"/>
          </a:p>
        </p:txBody>
      </p:sp>
      <p:pic>
        <p:nvPicPr>
          <p:cNvPr id="6" name="5 Imagen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6" t="25595" r="71716" b="40146"/>
          <a:stretch/>
        </p:blipFill>
        <p:spPr>
          <a:xfrm>
            <a:off x="8155793" y="188640"/>
            <a:ext cx="858982" cy="886691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C00000"/>
              </a:solidFill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599466"/>
              </p:ext>
            </p:extLst>
          </p:nvPr>
        </p:nvGraphicFramePr>
        <p:xfrm>
          <a:off x="-27176" y="1772816"/>
          <a:ext cx="9171175" cy="4752529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9171175"/>
              </a:tblGrid>
              <a:tr h="64006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</a:rPr>
                        <a:t>Objectiu  3.3</a:t>
                      </a:r>
                      <a:endParaRPr lang="es-ES" sz="16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6801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</a:rPr>
                        <a:t>Reforçar les relacions amb els ajuntaments de la comarca</a:t>
                      </a:r>
                      <a:endParaRPr lang="es-ES" sz="16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64006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</a:rPr>
                        <a:t>Actuacions:</a:t>
                      </a:r>
                      <a:endParaRPr lang="es-ES" sz="16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792281">
                <a:tc>
                  <a:txBody>
                    <a:bodyPr/>
                    <a:lstStyle/>
                    <a:p>
                      <a:pPr marL="1143000" lvl="2" indent="-2286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ca-ES" sz="1600" dirty="0">
                          <a:effectLst/>
                        </a:rPr>
                        <a:t>Establir un sistema de recollida de demandes i inquietuds expressades pels Ajuntaments en relació al </a:t>
                      </a:r>
                      <a:r>
                        <a:rPr lang="ca-ES" sz="1600" dirty="0" smtClean="0">
                          <a:effectLst/>
                        </a:rPr>
                        <a:t>CBSR</a:t>
                      </a:r>
                      <a:endParaRPr lang="es-ES" sz="1600" dirty="0">
                        <a:effectLst/>
                      </a:endParaRPr>
                    </a:p>
                    <a:p>
                      <a:pPr marL="1143000" lvl="2" indent="-2286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ca-ES" sz="1600" dirty="0">
                          <a:effectLst/>
                        </a:rPr>
                        <a:t>Augmentar la informació del </a:t>
                      </a:r>
                      <a:r>
                        <a:rPr lang="ca-ES" sz="1600" dirty="0" smtClean="0">
                          <a:effectLst/>
                        </a:rPr>
                        <a:t>CBSR </a:t>
                      </a:r>
                      <a:r>
                        <a:rPr lang="ca-ES" sz="1600" dirty="0">
                          <a:effectLst/>
                        </a:rPr>
                        <a:t>cap als consistoris per fomentar la </a:t>
                      </a:r>
                      <a:r>
                        <a:rPr lang="ca-ES" sz="1600" dirty="0" err="1">
                          <a:effectLst/>
                        </a:rPr>
                        <a:t>corresponsabilitat</a:t>
                      </a:r>
                      <a:r>
                        <a:rPr lang="ca-ES" sz="1600" dirty="0">
                          <a:effectLst/>
                        </a:rPr>
                        <a:t> i comprensió dels ajuntaments i els seus responsables polítics</a:t>
                      </a:r>
                      <a:endParaRPr lang="es-ES" sz="1600" dirty="0">
                        <a:effectLst/>
                        <a:latin typeface="Arial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84822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ES" b="1" dirty="0" smtClean="0">
                <a:solidFill>
                  <a:srgbClr val="C00000"/>
                </a:solidFill>
              </a:rPr>
              <a:t>El Pla </a:t>
            </a:r>
            <a:r>
              <a:rPr lang="es-ES" b="1" dirty="0" err="1" smtClean="0">
                <a:solidFill>
                  <a:srgbClr val="C00000"/>
                </a:solidFill>
              </a:rPr>
              <a:t>Estratègic</a:t>
            </a:r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sz="31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Propers</a:t>
            </a:r>
            <a:r>
              <a:rPr lang="es-ES" sz="31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s-ES" sz="31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passos</a:t>
            </a:r>
            <a:endParaRPr lang="es-ES" sz="31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es-ES" sz="31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s-ES" sz="2400" b="1" dirty="0" err="1" smtClean="0">
                <a:solidFill>
                  <a:srgbClr val="C00000"/>
                </a:solidFill>
              </a:rPr>
              <a:t>Concreció</a:t>
            </a:r>
            <a:r>
              <a:rPr lang="es-ES" sz="2400" b="1" dirty="0" smtClean="0">
                <a:solidFill>
                  <a:srgbClr val="C00000"/>
                </a:solidFill>
              </a:rPr>
              <a:t> de les </a:t>
            </a:r>
            <a:r>
              <a:rPr lang="es-ES" sz="2400" b="1" dirty="0" err="1" smtClean="0">
                <a:solidFill>
                  <a:srgbClr val="C00000"/>
                </a:solidFill>
              </a:rPr>
              <a:t>accions</a:t>
            </a:r>
            <a:endParaRPr lang="es-ES" sz="2400" b="1" dirty="0" smtClean="0">
              <a:solidFill>
                <a:srgbClr val="C00000"/>
              </a:solidFill>
            </a:endParaRPr>
          </a:p>
          <a:p>
            <a:pPr lvl="1">
              <a:buFontTx/>
              <a:buChar char="-"/>
            </a:pPr>
            <a:r>
              <a:rPr lang="es-ES" sz="20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Elaboració</a:t>
            </a:r>
            <a:r>
              <a:rPr lang="es-E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de </a:t>
            </a:r>
            <a:r>
              <a:rPr lang="es-ES" sz="20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fitxes</a:t>
            </a:r>
            <a:r>
              <a:rPr lang="es-E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s-ES" sz="20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d’acció</a:t>
            </a:r>
            <a:endParaRPr lang="es-ES" sz="20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1">
              <a:buFontTx/>
              <a:buChar char="-"/>
            </a:pPr>
            <a:r>
              <a:rPr lang="es-ES" sz="20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Creació</a:t>
            </a:r>
            <a:r>
              <a:rPr lang="es-E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de les </a:t>
            </a:r>
            <a:r>
              <a:rPr lang="es-ES" sz="20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comissions</a:t>
            </a:r>
            <a:r>
              <a:rPr lang="es-E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de </a:t>
            </a:r>
            <a:r>
              <a:rPr lang="es-ES" sz="20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treball</a:t>
            </a:r>
            <a:r>
              <a:rPr lang="es-E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de cada </a:t>
            </a:r>
            <a:r>
              <a:rPr lang="es-ES" sz="20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acció</a:t>
            </a:r>
            <a:r>
              <a:rPr lang="es-E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o </a:t>
            </a:r>
            <a:r>
              <a:rPr lang="es-ES" sz="20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grup</a:t>
            </a:r>
            <a:r>
              <a:rPr lang="es-E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s-ES" sz="20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d’accions</a:t>
            </a:r>
            <a:endParaRPr lang="es-ES" sz="20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1">
              <a:buFontTx/>
              <a:buChar char="-"/>
            </a:pPr>
            <a:r>
              <a:rPr lang="es-ES" sz="20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Establiment</a:t>
            </a:r>
            <a:r>
              <a:rPr lang="es-E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del sistema de </a:t>
            </a:r>
            <a:r>
              <a:rPr lang="es-ES" sz="20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seguiment</a:t>
            </a:r>
            <a:r>
              <a:rPr lang="es-E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i </a:t>
            </a:r>
            <a:r>
              <a:rPr lang="es-ES" sz="20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avaluació</a:t>
            </a:r>
            <a:r>
              <a:rPr lang="es-E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de les </a:t>
            </a:r>
            <a:r>
              <a:rPr lang="es-ES" sz="20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accions</a:t>
            </a:r>
            <a:endParaRPr lang="es-ES" sz="20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endParaRPr lang="es-ES" sz="2400" b="1" dirty="0" smtClean="0">
              <a:solidFill>
                <a:srgbClr val="C0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s-ES" sz="2400" b="1" dirty="0" err="1" smtClean="0">
                <a:solidFill>
                  <a:srgbClr val="C00000"/>
                </a:solidFill>
              </a:rPr>
              <a:t>Creació</a:t>
            </a:r>
            <a:r>
              <a:rPr lang="es-ES" sz="2400" b="1" dirty="0" smtClean="0">
                <a:solidFill>
                  <a:srgbClr val="C00000"/>
                </a:solidFill>
              </a:rPr>
              <a:t> </a:t>
            </a:r>
            <a:r>
              <a:rPr lang="es-ES" sz="2400" b="1" dirty="0" err="1" smtClean="0">
                <a:solidFill>
                  <a:srgbClr val="C00000"/>
                </a:solidFill>
              </a:rPr>
              <a:t>dels</a:t>
            </a:r>
            <a:r>
              <a:rPr lang="es-ES" sz="2400" b="1" dirty="0" smtClean="0">
                <a:solidFill>
                  <a:srgbClr val="C00000"/>
                </a:solidFill>
              </a:rPr>
              <a:t> </a:t>
            </a:r>
            <a:r>
              <a:rPr lang="es-ES" sz="2400" b="1" dirty="0" err="1" smtClean="0">
                <a:solidFill>
                  <a:srgbClr val="C00000"/>
                </a:solidFill>
              </a:rPr>
              <a:t>espais</a:t>
            </a:r>
            <a:r>
              <a:rPr lang="es-ES" sz="2400" b="1" dirty="0" smtClean="0">
                <a:solidFill>
                  <a:srgbClr val="C00000"/>
                </a:solidFill>
              </a:rPr>
              <a:t> de </a:t>
            </a:r>
            <a:r>
              <a:rPr lang="es-ES" sz="2400" b="1" dirty="0" err="1" smtClean="0">
                <a:solidFill>
                  <a:srgbClr val="C00000"/>
                </a:solidFill>
              </a:rPr>
              <a:t>governança</a:t>
            </a:r>
            <a:r>
              <a:rPr lang="es-ES" sz="2400" b="1" dirty="0" smtClean="0">
                <a:solidFill>
                  <a:srgbClr val="C00000"/>
                </a:solidFill>
              </a:rPr>
              <a:t> del </a:t>
            </a:r>
            <a:r>
              <a:rPr lang="es-ES" sz="2400" b="1" dirty="0" err="1" smtClean="0">
                <a:solidFill>
                  <a:srgbClr val="C00000"/>
                </a:solidFill>
              </a:rPr>
              <a:t>pla</a:t>
            </a:r>
            <a:endParaRPr lang="es-ES" sz="2400" b="1" dirty="0" smtClean="0">
              <a:solidFill>
                <a:srgbClr val="C0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s-ES" sz="2400" b="1" dirty="0" err="1" smtClean="0">
                <a:solidFill>
                  <a:srgbClr val="C00000"/>
                </a:solidFill>
              </a:rPr>
              <a:t>Disseny</a:t>
            </a:r>
            <a:r>
              <a:rPr lang="es-ES" sz="2400" b="1" dirty="0" smtClean="0">
                <a:solidFill>
                  <a:srgbClr val="C00000"/>
                </a:solidFill>
              </a:rPr>
              <a:t> del sistema </a:t>
            </a:r>
            <a:r>
              <a:rPr lang="es-ES" sz="2400" b="1" dirty="0" err="1" smtClean="0">
                <a:solidFill>
                  <a:srgbClr val="C00000"/>
                </a:solidFill>
              </a:rPr>
              <a:t>d’avaluació</a:t>
            </a:r>
            <a:r>
              <a:rPr lang="es-ES" sz="2400" b="1" dirty="0" smtClean="0">
                <a:solidFill>
                  <a:srgbClr val="C00000"/>
                </a:solidFill>
              </a:rPr>
              <a:t> i </a:t>
            </a:r>
            <a:r>
              <a:rPr lang="es-ES" sz="2400" b="1" dirty="0" err="1" smtClean="0">
                <a:solidFill>
                  <a:srgbClr val="C00000"/>
                </a:solidFill>
              </a:rPr>
              <a:t>seguiment</a:t>
            </a:r>
            <a:r>
              <a:rPr lang="es-ES" sz="2400" b="1" dirty="0" smtClean="0">
                <a:solidFill>
                  <a:srgbClr val="C00000"/>
                </a:solidFill>
              </a:rPr>
              <a:t> del Pla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b="1" dirty="0" err="1" smtClean="0">
                <a:solidFill>
                  <a:srgbClr val="C00000"/>
                </a:solidFill>
              </a:rPr>
              <a:t>Implementació</a:t>
            </a:r>
            <a:endParaRPr lang="es-ES" sz="2400" b="1" dirty="0" smtClean="0">
              <a:solidFill>
                <a:srgbClr val="C0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s-ES" sz="2400" b="1" dirty="0" err="1" smtClean="0">
                <a:solidFill>
                  <a:srgbClr val="C00000"/>
                </a:solidFill>
              </a:rPr>
              <a:t>Avaluació</a:t>
            </a:r>
            <a:endParaRPr lang="es-ES" sz="2400" b="1" dirty="0" smtClean="0">
              <a:solidFill>
                <a:srgbClr val="C00000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endParaRPr lang="es-ES" sz="2400" b="1" dirty="0">
              <a:solidFill>
                <a:srgbClr val="C00000"/>
              </a:solidFill>
            </a:endParaRPr>
          </a:p>
          <a:p>
            <a:pPr>
              <a:buFontTx/>
              <a:buChar char="-"/>
            </a:pPr>
            <a:endParaRPr lang="es-ES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buFontTx/>
              <a:buChar char="-"/>
            </a:pPr>
            <a:endParaRPr lang="es-ES" sz="2400" b="1" dirty="0">
              <a:solidFill>
                <a:srgbClr val="C00000"/>
              </a:solidFill>
            </a:endParaRPr>
          </a:p>
          <a:p>
            <a:pPr lvl="1">
              <a:buFontTx/>
              <a:buChar char="-"/>
            </a:pPr>
            <a:endParaRPr lang="es-E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1">
              <a:buFontTx/>
              <a:buChar char="-"/>
            </a:pPr>
            <a:endParaRPr lang="es-E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1">
              <a:buFontTx/>
              <a:buChar char="-"/>
            </a:pPr>
            <a:endParaRPr lang="es-ES" i="1" dirty="0"/>
          </a:p>
          <a:p>
            <a:pPr marL="0" indent="0">
              <a:buNone/>
            </a:pPr>
            <a:endParaRPr lang="es-E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 algn="r">
              <a:buNone/>
            </a:pPr>
            <a:endParaRPr lang="es-ES" dirty="0"/>
          </a:p>
        </p:txBody>
      </p:sp>
      <p:pic>
        <p:nvPicPr>
          <p:cNvPr id="6" name="5 Imagen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6" t="25595" r="71716" b="40146"/>
          <a:stretch/>
        </p:blipFill>
        <p:spPr>
          <a:xfrm>
            <a:off x="8155793" y="188640"/>
            <a:ext cx="858982" cy="886691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6666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400506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ca-ES" sz="3100" b="1" dirty="0">
                <a:solidFill>
                  <a:srgbClr val="C00000"/>
                </a:solidFill>
              </a:rPr>
              <a:t>Pla Estratègic </a:t>
            </a:r>
            <a:r>
              <a:rPr lang="ca-ES" sz="3100" b="1" dirty="0" smtClean="0">
                <a:solidFill>
                  <a:srgbClr val="C00000"/>
                </a:solidFill>
              </a:rPr>
              <a:t>del </a:t>
            </a:r>
            <a:r>
              <a:rPr lang="ca-ES" sz="3100" b="1" dirty="0">
                <a:solidFill>
                  <a:srgbClr val="C00000"/>
                </a:solidFill>
              </a:rPr>
              <a:t>Consorci de Benestar Social del Ripollès </a:t>
            </a:r>
            <a:r>
              <a:rPr lang="ca-ES" sz="3100" b="1" dirty="0" smtClean="0">
                <a:solidFill>
                  <a:srgbClr val="C00000"/>
                </a:solidFill>
              </a:rPr>
              <a:t/>
            </a:r>
            <a:br>
              <a:rPr lang="ca-ES" sz="3100" b="1" dirty="0" smtClean="0">
                <a:solidFill>
                  <a:srgbClr val="C00000"/>
                </a:solidFill>
              </a:rPr>
            </a:br>
            <a:r>
              <a:rPr lang="ca-ES" sz="31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2017-2021</a:t>
            </a: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pic>
        <p:nvPicPr>
          <p:cNvPr id="4" name="3 Image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76672"/>
            <a:ext cx="3660140" cy="2588260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7020272" y="5085184"/>
            <a:ext cx="19781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err="1" smtClean="0"/>
              <a:t>Consultoria</a:t>
            </a:r>
            <a:r>
              <a:rPr lang="es-ES" dirty="0" smtClean="0"/>
              <a:t> </a:t>
            </a:r>
            <a:r>
              <a:rPr lang="es-ES" dirty="0" err="1" smtClean="0"/>
              <a:t>tècnica</a:t>
            </a:r>
            <a:endParaRPr lang="es-ES" dirty="0"/>
          </a:p>
        </p:txBody>
      </p:sp>
      <p:pic>
        <p:nvPicPr>
          <p:cNvPr id="7" name="6 Imagen" descr="NEOPOLIS_color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425" y="5583778"/>
            <a:ext cx="916940" cy="9169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0894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ES" b="1" dirty="0" smtClean="0">
                <a:solidFill>
                  <a:srgbClr val="C00000"/>
                </a:solidFill>
              </a:rPr>
              <a:t>El Pla </a:t>
            </a:r>
            <a:r>
              <a:rPr lang="es-ES" b="1" dirty="0" err="1" smtClean="0">
                <a:solidFill>
                  <a:srgbClr val="C00000"/>
                </a:solidFill>
              </a:rPr>
              <a:t>Estratègic</a:t>
            </a:r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pPr marL="0" indent="0" algn="r">
              <a:buNone/>
            </a:pPr>
            <a:endParaRPr lang="es-ES" dirty="0"/>
          </a:p>
        </p:txBody>
      </p:sp>
      <p:pic>
        <p:nvPicPr>
          <p:cNvPr id="6" name="5 Imagen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6" t="25595" r="71716" b="40146"/>
          <a:stretch/>
        </p:blipFill>
        <p:spPr>
          <a:xfrm>
            <a:off x="8155793" y="188640"/>
            <a:ext cx="858982" cy="886691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C00000"/>
              </a:solidFill>
            </a:endParaRPr>
          </a:p>
        </p:txBody>
      </p:sp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1479703127"/>
              </p:ext>
            </p:extLst>
          </p:nvPr>
        </p:nvGraphicFramePr>
        <p:xfrm>
          <a:off x="1139788" y="1340768"/>
          <a:ext cx="6864424" cy="498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8 CuadroTexto"/>
          <p:cNvSpPr txBox="1"/>
          <p:nvPr/>
        </p:nvSpPr>
        <p:spPr>
          <a:xfrm>
            <a:off x="1187624" y="2162551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a-ES" b="1" dirty="0" smtClean="0"/>
              <a:t>Centralitat</a:t>
            </a:r>
            <a:r>
              <a:rPr lang="ca-ES" dirty="0" smtClean="0"/>
              <a:t> 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1547664" y="3645024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a-ES" sz="1600" b="1" dirty="0" smtClean="0"/>
              <a:t>Dependència</a:t>
            </a:r>
            <a:endParaRPr lang="es-ES" sz="16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1187624" y="515719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a-ES" b="1" dirty="0" err="1" smtClean="0"/>
              <a:t>Integralitat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57487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ES" b="1" dirty="0" smtClean="0">
                <a:solidFill>
                  <a:srgbClr val="C00000"/>
                </a:solidFill>
              </a:rPr>
              <a:t>El Pla </a:t>
            </a:r>
            <a:r>
              <a:rPr lang="es-ES" b="1" dirty="0" err="1" smtClean="0">
                <a:solidFill>
                  <a:srgbClr val="C00000"/>
                </a:solidFill>
              </a:rPr>
              <a:t>Estratègic</a:t>
            </a:r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 </a:t>
            </a:r>
            <a:r>
              <a:rPr lang="es-ES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plantejament</a:t>
            </a:r>
            <a:r>
              <a:rPr lang="es-ES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s-ES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participatiu</a:t>
            </a:r>
            <a:endParaRPr lang="es-E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 algn="r">
              <a:buNone/>
            </a:pPr>
            <a:endParaRPr lang="es-ES" dirty="0"/>
          </a:p>
        </p:txBody>
      </p:sp>
      <p:pic>
        <p:nvPicPr>
          <p:cNvPr id="6" name="5 Imagen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6" t="25595" r="71716" b="40146"/>
          <a:stretch/>
        </p:blipFill>
        <p:spPr>
          <a:xfrm>
            <a:off x="8155793" y="188640"/>
            <a:ext cx="858982" cy="886691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C00000"/>
              </a:solidFill>
            </a:endParaRPr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1204826986"/>
              </p:ext>
            </p:extLst>
          </p:nvPr>
        </p:nvGraphicFramePr>
        <p:xfrm>
          <a:off x="1102965" y="2204864"/>
          <a:ext cx="7032612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62885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ES" b="1" dirty="0" smtClean="0">
                <a:solidFill>
                  <a:srgbClr val="C00000"/>
                </a:solidFill>
              </a:rPr>
              <a:t>El Pla </a:t>
            </a:r>
            <a:r>
              <a:rPr lang="es-ES" b="1" dirty="0" err="1" smtClean="0">
                <a:solidFill>
                  <a:srgbClr val="C00000"/>
                </a:solidFill>
              </a:rPr>
              <a:t>Estratègic</a:t>
            </a:r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 </a:t>
            </a:r>
            <a:r>
              <a:rPr lang="es-ES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plantejament</a:t>
            </a:r>
            <a:r>
              <a:rPr lang="es-ES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s-ES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participatiu</a:t>
            </a:r>
            <a:endParaRPr lang="es-E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 algn="r">
              <a:buNone/>
            </a:pPr>
            <a:endParaRPr lang="es-ES" dirty="0"/>
          </a:p>
        </p:txBody>
      </p:sp>
      <p:pic>
        <p:nvPicPr>
          <p:cNvPr id="6" name="5 Imagen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6" t="25595" r="71716" b="40146"/>
          <a:stretch/>
        </p:blipFill>
        <p:spPr>
          <a:xfrm>
            <a:off x="8155793" y="188640"/>
            <a:ext cx="858982" cy="886691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C00000"/>
              </a:solidFill>
            </a:endParaRPr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3799691411"/>
              </p:ext>
            </p:extLst>
          </p:nvPr>
        </p:nvGraphicFramePr>
        <p:xfrm>
          <a:off x="323528" y="2430931"/>
          <a:ext cx="849694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11215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ES" b="1" dirty="0" smtClean="0">
                <a:solidFill>
                  <a:srgbClr val="C00000"/>
                </a:solidFill>
              </a:rPr>
              <a:t>El Pla </a:t>
            </a:r>
            <a:r>
              <a:rPr lang="es-ES" b="1" dirty="0" err="1" smtClean="0">
                <a:solidFill>
                  <a:srgbClr val="C00000"/>
                </a:solidFill>
              </a:rPr>
              <a:t>Estratègic</a:t>
            </a:r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 algn="r">
              <a:buNone/>
            </a:pPr>
            <a:endParaRPr lang="es-ES" dirty="0"/>
          </a:p>
        </p:txBody>
      </p:sp>
      <p:pic>
        <p:nvPicPr>
          <p:cNvPr id="6" name="5 Imagen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6" t="25595" r="71716" b="40146"/>
          <a:stretch/>
        </p:blipFill>
        <p:spPr>
          <a:xfrm>
            <a:off x="8155793" y="188640"/>
            <a:ext cx="858982" cy="886691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C0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3" t="27594" r="57833" b="23113"/>
          <a:stretch/>
        </p:blipFill>
        <p:spPr bwMode="auto">
          <a:xfrm>
            <a:off x="1115616" y="1605691"/>
            <a:ext cx="6689385" cy="4820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5248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ES" b="1" dirty="0" smtClean="0">
                <a:solidFill>
                  <a:srgbClr val="C00000"/>
                </a:solidFill>
              </a:rPr>
              <a:t>El Pla </a:t>
            </a:r>
            <a:r>
              <a:rPr lang="es-ES" b="1" dirty="0" err="1" smtClean="0">
                <a:solidFill>
                  <a:srgbClr val="C00000"/>
                </a:solidFill>
              </a:rPr>
              <a:t>Estratègic</a:t>
            </a:r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s-ES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La </a:t>
            </a:r>
            <a:r>
              <a:rPr lang="es-ES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metodologia</a:t>
            </a:r>
            <a:r>
              <a:rPr lang="es-ES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de la </a:t>
            </a:r>
            <a:r>
              <a:rPr lang="es-ES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diagnosi</a:t>
            </a:r>
            <a:endParaRPr lang="es-E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es-E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es-E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es-E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ca-ES" b="1" dirty="0"/>
              <a:t>6 entrevistes</a:t>
            </a:r>
            <a:r>
              <a:rPr lang="ca-ES" dirty="0"/>
              <a:t>: </a:t>
            </a:r>
            <a:r>
              <a:rPr lang="ca-ES" dirty="0" smtClean="0"/>
              <a:t> individuals i grupals a 11 persones</a:t>
            </a:r>
            <a:r>
              <a:rPr lang="ca-ES" dirty="0"/>
              <a:t>. </a:t>
            </a:r>
            <a:r>
              <a:rPr lang="ca-ES" i="1" dirty="0" smtClean="0"/>
              <a:t>Cohesió </a:t>
            </a:r>
            <a:r>
              <a:rPr lang="ca-ES" i="1" dirty="0"/>
              <a:t>Social, Autonomia i Dependència, Sociofamiliar, Administració, Atenció Social Bàsica i Relacional (transversal) . </a:t>
            </a:r>
            <a:endParaRPr lang="ca-ES" i="1" dirty="0" smtClean="0"/>
          </a:p>
          <a:p>
            <a:endParaRPr lang="ca-ES" i="1" dirty="0"/>
          </a:p>
          <a:p>
            <a:r>
              <a:rPr lang="ca-ES" b="1" dirty="0"/>
              <a:t>Grups de </a:t>
            </a:r>
            <a:r>
              <a:rPr lang="ca-ES" b="1" dirty="0" smtClean="0"/>
              <a:t>discussió-tallers</a:t>
            </a:r>
            <a:r>
              <a:rPr lang="ca-ES" dirty="0" smtClean="0"/>
              <a:t>: 2 tallers participatius, intern i extern.  </a:t>
            </a:r>
            <a:r>
              <a:rPr lang="ca-ES" dirty="0"/>
              <a:t>Entre els dos grups van participar un total de 24 persones. </a:t>
            </a:r>
            <a:endParaRPr lang="ca-ES" dirty="0" smtClean="0"/>
          </a:p>
          <a:p>
            <a:endParaRPr lang="ca-ES" dirty="0"/>
          </a:p>
          <a:p>
            <a:r>
              <a:rPr lang="ca-ES" b="1" dirty="0"/>
              <a:t>Consell d’Alcaldes: </a:t>
            </a:r>
            <a:r>
              <a:rPr lang="ca-ES" dirty="0" smtClean="0"/>
              <a:t>punt </a:t>
            </a:r>
            <a:r>
              <a:rPr lang="ca-ES" i="1" dirty="0"/>
              <a:t>ad hoc </a:t>
            </a:r>
            <a:r>
              <a:rPr lang="ca-ES" dirty="0"/>
              <a:t>al Consell d’Alcaldes de gener de 2017. </a:t>
            </a:r>
            <a:endParaRPr lang="es-ES" dirty="0"/>
          </a:p>
          <a:p>
            <a:pPr marL="0" lvl="0" indent="0">
              <a:buNone/>
            </a:pPr>
            <a:endParaRPr lang="es-ES" i="1" dirty="0"/>
          </a:p>
          <a:p>
            <a:pPr marL="0" indent="0">
              <a:buNone/>
            </a:pPr>
            <a:endParaRPr lang="es-E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 algn="r">
              <a:buNone/>
            </a:pPr>
            <a:endParaRPr lang="es-ES" dirty="0"/>
          </a:p>
        </p:txBody>
      </p:sp>
      <p:pic>
        <p:nvPicPr>
          <p:cNvPr id="6" name="5 Imagen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6" t="25595" r="71716" b="40146"/>
          <a:stretch/>
        </p:blipFill>
        <p:spPr>
          <a:xfrm>
            <a:off x="8155793" y="188640"/>
            <a:ext cx="858982" cy="886691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034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ES" b="1" dirty="0" smtClean="0">
                <a:solidFill>
                  <a:srgbClr val="C00000"/>
                </a:solidFill>
              </a:rPr>
              <a:t>El Pla </a:t>
            </a:r>
            <a:r>
              <a:rPr lang="es-ES" b="1" dirty="0" err="1" smtClean="0">
                <a:solidFill>
                  <a:srgbClr val="C00000"/>
                </a:solidFill>
              </a:rPr>
              <a:t>Estratègic</a:t>
            </a:r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sz="22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La </a:t>
            </a:r>
            <a:r>
              <a:rPr lang="es-ES" sz="22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metodologia</a:t>
            </a:r>
            <a:r>
              <a:rPr lang="es-ES" sz="22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de la fase propositiva</a:t>
            </a:r>
          </a:p>
          <a:p>
            <a:pPr marL="0" indent="0">
              <a:buNone/>
            </a:pPr>
            <a:endParaRPr lang="es-E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es-E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s-ES" sz="2200" b="1" dirty="0" smtClean="0"/>
              <a:t>2 </a:t>
            </a:r>
            <a:r>
              <a:rPr lang="es-ES" sz="2200" b="1" dirty="0" err="1" smtClean="0"/>
              <a:t>tallers</a:t>
            </a:r>
            <a:r>
              <a:rPr lang="es-ES" sz="2200" b="1" dirty="0" smtClean="0"/>
              <a:t> </a:t>
            </a:r>
            <a:r>
              <a:rPr lang="es-ES" sz="2200" b="1" dirty="0" err="1" smtClean="0"/>
              <a:t>propostius</a:t>
            </a:r>
            <a:r>
              <a:rPr lang="es-ES" sz="2200" b="1" dirty="0" smtClean="0"/>
              <a:t>: </a:t>
            </a:r>
            <a:r>
              <a:rPr lang="es-ES" sz="2200" dirty="0" err="1" smtClean="0"/>
              <a:t>formats</a:t>
            </a:r>
            <a:r>
              <a:rPr lang="es-ES" sz="2200" dirty="0" smtClean="0"/>
              <a:t> per persones internes i externes al CBS: </a:t>
            </a:r>
            <a:r>
              <a:rPr lang="es-ES" sz="2200" dirty="0" err="1" smtClean="0"/>
              <a:t>treballadors</a:t>
            </a:r>
            <a:r>
              <a:rPr lang="es-ES" sz="2200" dirty="0" smtClean="0"/>
              <a:t>/es, </a:t>
            </a:r>
            <a:r>
              <a:rPr lang="es-ES" sz="2200" dirty="0" err="1" smtClean="0"/>
              <a:t>tècnics</a:t>
            </a:r>
            <a:r>
              <a:rPr lang="es-ES" sz="2200" dirty="0" smtClean="0"/>
              <a:t>/es, </a:t>
            </a:r>
            <a:r>
              <a:rPr lang="es-ES" sz="2200" dirty="0" err="1" smtClean="0"/>
              <a:t>entitats</a:t>
            </a:r>
            <a:r>
              <a:rPr lang="es-ES" sz="2200" dirty="0" smtClean="0"/>
              <a:t>, </a:t>
            </a:r>
            <a:r>
              <a:rPr lang="es-ES" sz="2200" dirty="0" err="1" smtClean="0"/>
              <a:t>altres</a:t>
            </a:r>
            <a:r>
              <a:rPr lang="es-ES" sz="2200" dirty="0" smtClean="0"/>
              <a:t> </a:t>
            </a:r>
            <a:r>
              <a:rPr lang="es-ES" sz="2200" dirty="0" err="1" smtClean="0"/>
              <a:t>serveis</a:t>
            </a:r>
            <a:r>
              <a:rPr lang="es-ES" sz="2200" dirty="0"/>
              <a:t> </a:t>
            </a:r>
            <a:r>
              <a:rPr lang="es-ES" sz="2200" dirty="0" smtClean="0"/>
              <a:t>del </a:t>
            </a:r>
            <a:r>
              <a:rPr lang="es-ES" sz="2200" dirty="0" err="1" smtClean="0"/>
              <a:t>territori</a:t>
            </a:r>
            <a:r>
              <a:rPr lang="es-ES" sz="2200" dirty="0" smtClean="0"/>
              <a:t>. Hi van participar 32 persones en total (15 en el primer i 17 en el </a:t>
            </a:r>
            <a:r>
              <a:rPr lang="es-ES" sz="2200" dirty="0" err="1" smtClean="0"/>
              <a:t>segon</a:t>
            </a:r>
            <a:r>
              <a:rPr lang="es-ES" sz="2200" dirty="0" smtClean="0"/>
              <a:t>)</a:t>
            </a:r>
            <a:endParaRPr lang="es-ES" sz="2200" dirty="0"/>
          </a:p>
          <a:p>
            <a:pPr marL="0" lvl="0" indent="0">
              <a:buNone/>
            </a:pPr>
            <a:endParaRPr lang="es-ES" i="1" dirty="0"/>
          </a:p>
          <a:p>
            <a:pPr marL="0" indent="0">
              <a:buNone/>
            </a:pPr>
            <a:endParaRPr lang="es-E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 algn="r">
              <a:buNone/>
            </a:pPr>
            <a:endParaRPr lang="es-ES" dirty="0"/>
          </a:p>
        </p:txBody>
      </p:sp>
      <p:pic>
        <p:nvPicPr>
          <p:cNvPr id="6" name="5 Imagen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6" t="25595" r="71716" b="40146"/>
          <a:stretch/>
        </p:blipFill>
        <p:spPr>
          <a:xfrm>
            <a:off x="8155793" y="188640"/>
            <a:ext cx="858982" cy="886691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708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26191" r="27268" b="13691"/>
          <a:stretch/>
        </p:blipFill>
        <p:spPr bwMode="auto">
          <a:xfrm>
            <a:off x="1619672" y="1915886"/>
            <a:ext cx="6255658" cy="4397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ES" b="1" dirty="0" smtClean="0">
                <a:solidFill>
                  <a:srgbClr val="C00000"/>
                </a:solidFill>
              </a:rPr>
              <a:t>El Pla </a:t>
            </a:r>
            <a:r>
              <a:rPr lang="es-ES" b="1" dirty="0" err="1" smtClean="0">
                <a:solidFill>
                  <a:srgbClr val="C00000"/>
                </a:solidFill>
              </a:rPr>
              <a:t>Estratègic</a:t>
            </a:r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sz="22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La </a:t>
            </a:r>
            <a:r>
              <a:rPr lang="es-ES" sz="22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metodologia</a:t>
            </a:r>
            <a:endParaRPr lang="es-ES" sz="22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es-ES" i="1" dirty="0"/>
          </a:p>
          <a:p>
            <a:pPr marL="0" indent="0">
              <a:buNone/>
            </a:pPr>
            <a:endParaRPr lang="es-E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 algn="r">
              <a:buNone/>
            </a:pPr>
            <a:endParaRPr lang="es-ES" dirty="0"/>
          </a:p>
        </p:txBody>
      </p:sp>
      <p:pic>
        <p:nvPicPr>
          <p:cNvPr id="6" name="5 Imagen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6" t="25595" r="71716" b="40146"/>
          <a:stretch/>
        </p:blipFill>
        <p:spPr>
          <a:xfrm>
            <a:off x="8155793" y="188640"/>
            <a:ext cx="858982" cy="886691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2871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2096</Words>
  <Application>Microsoft Macintosh PowerPoint</Application>
  <PresentationFormat>On-screen Show (4:3)</PresentationFormat>
  <Paragraphs>320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Cambria</vt:lpstr>
      <vt:lpstr>Times New Roman</vt:lpstr>
      <vt:lpstr>Tema de Office</vt:lpstr>
      <vt:lpstr>Pla Estratègic del Consorci de Benestar Social del Ripollès  2017-2021 </vt:lpstr>
      <vt:lpstr>El Pla Estratègic</vt:lpstr>
      <vt:lpstr>El Pla Estratègic</vt:lpstr>
      <vt:lpstr>El Pla Estratègic</vt:lpstr>
      <vt:lpstr>El Pla Estratègic</vt:lpstr>
      <vt:lpstr>El Pla Estratègic</vt:lpstr>
      <vt:lpstr>El Pla Estratègic</vt:lpstr>
      <vt:lpstr>El Pla Estratègic</vt:lpstr>
      <vt:lpstr>El Pla Estratègic</vt:lpstr>
      <vt:lpstr>PowerPoint Presentation</vt:lpstr>
      <vt:lpstr>PowerPoint Presentation</vt:lpstr>
      <vt:lpstr>PowerPoint Presentation</vt:lpstr>
      <vt:lpstr>El Pla Estratègic</vt:lpstr>
      <vt:lpstr>El Pla Estratègic</vt:lpstr>
      <vt:lpstr>El Pla Estratègic</vt:lpstr>
      <vt:lpstr>El Pla Estratègic</vt:lpstr>
      <vt:lpstr>El Pla Estratègic</vt:lpstr>
      <vt:lpstr>El Pla Estratègic</vt:lpstr>
      <vt:lpstr>El Pla Estratègic</vt:lpstr>
      <vt:lpstr>El Pla Estratègic</vt:lpstr>
      <vt:lpstr>El Pla Estratègic</vt:lpstr>
      <vt:lpstr>El Pla Estratègic</vt:lpstr>
      <vt:lpstr>Pla Estratègic del Consorci de Benestar Social del Ripollès  2017-2021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 Estratègic de Consorci de Benestar Social del Ripollès  2017-2021</dc:title>
  <dc:creator>Usuario de Windows</dc:creator>
  <cp:lastModifiedBy>Microsoft Office User</cp:lastModifiedBy>
  <cp:revision>12</cp:revision>
  <dcterms:created xsi:type="dcterms:W3CDTF">2017-06-26T15:46:40Z</dcterms:created>
  <dcterms:modified xsi:type="dcterms:W3CDTF">2017-06-27T14:45:47Z</dcterms:modified>
</cp:coreProperties>
</file>